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18"/>
  </p:notesMasterIdLst>
  <p:handoutMasterIdLst>
    <p:handoutMasterId r:id="rId19"/>
  </p:handoutMasterIdLst>
  <p:sldIdLst>
    <p:sldId id="256" r:id="rId2"/>
    <p:sldId id="320" r:id="rId3"/>
    <p:sldId id="301" r:id="rId4"/>
    <p:sldId id="302" r:id="rId5"/>
    <p:sldId id="322" r:id="rId6"/>
    <p:sldId id="303" r:id="rId7"/>
    <p:sldId id="321" r:id="rId8"/>
    <p:sldId id="304" r:id="rId9"/>
    <p:sldId id="309" r:id="rId10"/>
    <p:sldId id="310" r:id="rId11"/>
    <p:sldId id="311" r:id="rId12"/>
    <p:sldId id="314" r:id="rId13"/>
    <p:sldId id="312" r:id="rId14"/>
    <p:sldId id="307" r:id="rId15"/>
    <p:sldId id="305" r:id="rId16"/>
    <p:sldId id="306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CC"/>
    <a:srgbClr val="FF0066"/>
    <a:srgbClr val="00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ABFCF23-3B69-468F-B69F-88F6DE6A72F2}" styleName="Средний стиль 1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  <a:tblStyle styleId="{22838BEF-8BB2-4498-84A7-C5851F593DF1}" styleName="Средний стиль 4 - акцент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BDBED569-4797-4DF1-A0F4-6AAB3CD982D8}" styleName="Светлый стиль 3 - акцент 5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5">
              <a:alpha val="20000"/>
            </a:schemeClr>
          </a:solidFill>
        </a:fill>
      </a:tcStyle>
    </a:band1H>
    <a:band1V>
      <a:tcStyle>
        <a:tcBdr/>
        <a:fill>
          <a:solidFill>
            <a:schemeClr val="accent5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5"/>
              </a:solidFill>
            </a:ln>
          </a:bottom>
        </a:tcBdr>
        <a:fill>
          <a:noFill/>
        </a:fill>
      </a:tcStyle>
    </a:firstRow>
  </a:tblStyle>
  <a:tblStyle styleId="{2D5ABB26-0587-4C30-8999-92F81FD0307C}" styleName="Нет стиля, нет сетки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8799B23B-EC83-4686-B30A-512413B5E67A}" styleName="Светлый стиль 3 - акцент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vertBarState="maximized" horzBarState="maximized">
    <p:restoredLeft sz="41319" autoAdjust="0"/>
    <p:restoredTop sz="91453" autoAdjust="0"/>
  </p:normalViewPr>
  <p:slideViewPr>
    <p:cSldViewPr>
      <p:cViewPr varScale="1">
        <p:scale>
          <a:sx n="117" d="100"/>
          <a:sy n="117" d="100"/>
        </p:scale>
        <p:origin x="-1452" y="-10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>
      <p:cViewPr varScale="1">
        <p:scale>
          <a:sx n="87" d="100"/>
          <a:sy n="87" d="100"/>
        </p:scale>
        <p:origin x="-3780" y="-84"/>
      </p:cViewPr>
      <p:guideLst>
        <p:guide orient="horz" pos="2880"/>
        <p:guide pos="2160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21E75B-EDAA-4A25-940B-4F05A631BE6D}" type="datetimeFigureOut">
              <a:rPr lang="ru-RU" smtClean="0"/>
              <a:t>пт 19.02.2016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2943D1-5274-4EBD-A394-2B64173CBC9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483975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89CB6F6-3581-4C7E-9D9C-9939ABDB685B}" type="datetimeFigureOut">
              <a:rPr lang="ru-RU" smtClean="0"/>
              <a:t>пт 19.02.2016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933DC77-11C7-40FC-BE5F-F6AFCF6E9C04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70579784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933DC77-11C7-40FC-BE5F-F6AFCF6E9C04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674709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57200" y="228600"/>
            <a:ext cx="7772400" cy="4571999"/>
          </a:xfrm>
        </p:spPr>
        <p:txBody>
          <a:bodyPr anchor="ctr">
            <a:noAutofit/>
          </a:bodyPr>
          <a:lstStyle>
            <a:lvl1pPr>
              <a:lnSpc>
                <a:spcPct val="100000"/>
              </a:lnSpc>
              <a:defRPr sz="8800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57200" y="4800600"/>
            <a:ext cx="6858000" cy="914400"/>
          </a:xfrm>
        </p:spPr>
        <p:txBody>
          <a:bodyPr/>
          <a:lstStyle>
            <a:lvl1pPr marL="0" indent="0" algn="l">
              <a:buNone/>
              <a:defRPr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A31C336-E132-40C8-9DE5-F18C461B2F1D}" type="datetime1">
              <a:rPr lang="ru-RU" smtClean="0"/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547C35-F5BB-43D5-9365-B3EB0D91A992}" type="datetime1">
              <a:rPr lang="ru-RU" smtClean="0"/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447800"/>
            <a:ext cx="7772400" cy="4321175"/>
          </a:xfrm>
        </p:spPr>
        <p:txBody>
          <a:bodyPr anchor="ctr">
            <a:noAutofit/>
          </a:bodyPr>
          <a:lstStyle>
            <a:lvl1pPr algn="l">
              <a:lnSpc>
                <a:spcPct val="100000"/>
              </a:lnSpc>
              <a:defRPr sz="8800" b="0" cap="all" spc="-80" baseline="0">
                <a:solidFill>
                  <a:schemeClr val="tx1"/>
                </a:solidFill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228601"/>
            <a:ext cx="7772400" cy="1066800"/>
          </a:xfrm>
        </p:spPr>
        <p:txBody>
          <a:bodyPr anchor="b"/>
          <a:lstStyle>
            <a:lvl1pPr marL="0" indent="0">
              <a:buNone/>
              <a:defRPr sz="2000" b="0" cap="all" spc="120" baseline="0">
                <a:solidFill>
                  <a:schemeClr val="tx2"/>
                </a:solidFill>
                <a:latin typeface="+mj-lt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ACD59DD-F2C0-4CC7-A339-9D71F07F5ABB}" type="datetime1">
              <a:rPr lang="ru-RU" smtClean="0"/>
              <a:t>пт 19.02.2016</a:t>
            </a:fld>
            <a:endParaRPr lang="ru-RU"/>
          </a:p>
        </p:txBody>
      </p:sp>
      <p:sp>
        <p:nvSpPr>
          <p:cNvPr id="8" name="Slide Number Placeholder 7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2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63068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90160" y="1574800"/>
            <a:ext cx="329184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9526801-7696-4BA9-95C8-0EBDFB5366D7}" type="datetime1">
              <a:rPr lang="ru-RU" smtClean="0"/>
              <a:t>пт 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627632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sz="1800" b="0" cap="all" spc="100" baseline="0">
                <a:solidFill>
                  <a:schemeClr val="tx1"/>
                </a:solidFill>
                <a:latin typeface="+mj-lt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627632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93208" y="1572768"/>
            <a:ext cx="3291840" cy="639762"/>
          </a:xfrm>
        </p:spPr>
        <p:txBody>
          <a:bodyPr anchor="b">
            <a:noAutofit/>
          </a:bodyPr>
          <a:lstStyle>
            <a:lvl1pPr marL="0" indent="0">
              <a:buNone/>
              <a:defRPr lang="en-US" sz="1800" b="0" kern="1200" cap="all" spc="100" baseline="0" dirty="0" smtClean="0">
                <a:solidFill>
                  <a:schemeClr val="tx1"/>
                </a:solidFill>
                <a:latin typeface="+mj-lt"/>
                <a:ea typeface="+mn-ea"/>
                <a:cs typeface="+mn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spcBef>
                <a:spcPct val="20000"/>
              </a:spcBef>
              <a:buFont typeface="Arial" pitchFamily="34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93208" y="2259366"/>
            <a:ext cx="3291840" cy="384048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97D046-D116-4983-93F6-E21C2AF6147D}" type="datetime1">
              <a:rPr lang="ru-RU" smtClean="0"/>
              <a:t>пт 19.02.2016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E745FE-92BB-4E6F-8FF1-C36FB5972517}" type="datetime1">
              <a:rPr lang="ru-RU" smtClean="0"/>
              <a:t>пт 19.02.2016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A0C82F8-19C7-47E9-96D5-EA28491F63A1}" type="datetime1">
              <a:rPr lang="ru-RU" smtClean="0"/>
              <a:t>пт 19.02.2016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600200"/>
            <a:ext cx="5111750" cy="448056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600200"/>
            <a:ext cx="3008313" cy="4480560"/>
          </a:xfrm>
        </p:spPr>
        <p:txBody>
          <a:bodyPr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62C78B-299A-40D5-AAFA-89AF8831C45F}" type="datetime1">
              <a:rPr lang="ru-RU" smtClean="0"/>
              <a:t>пт 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9001124" y="4846320"/>
            <a:ext cx="142876" cy="201168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-1" y="0"/>
            <a:ext cx="9000877" cy="4846320"/>
          </a:xfrm>
          <a:solidFill>
            <a:schemeClr val="bg1">
              <a:lumMod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5715000"/>
            <a:ext cx="8153400" cy="45720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2B7168-C71B-45A6-A71E-9E9C44900928}" type="datetime1">
              <a:rPr lang="ru-RU" smtClean="0"/>
              <a:t>пт 19.02.2016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>
          <a:xfrm>
            <a:off x="457200" y="4953000"/>
            <a:ext cx="8153400" cy="762000"/>
          </a:xfrm>
        </p:spPr>
        <p:txBody>
          <a:bodyPr anchor="t">
            <a:normAutofit/>
          </a:bodyPr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001124" y="0"/>
            <a:ext cx="142876" cy="48463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510C555-5E62-4FCB-B6F8-3B4EB9FAC5B9}" type="datetime1">
              <a:rPr lang="ru-RU" smtClean="0"/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64BC8-364E-4BF9-B405-7688E0A740E7}" type="datetime1">
              <a:rPr lang="ru-RU" smtClean="0"/>
              <a:t>пт 19.02.2016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5791200" cy="13716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52600"/>
            <a:ext cx="7620000" cy="43735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172201"/>
            <a:ext cx="3429000" cy="304800"/>
          </a:xfrm>
          <a:prstGeom prst="rect">
            <a:avLst/>
          </a:prstGeom>
        </p:spPr>
        <p:txBody>
          <a:bodyPr vert="horz" lIns="91440" tIns="45720" rIns="91440" bIns="0" rtlCol="0" anchor="b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8E1C8779-9E4A-4624-87B0-B5E9B412831A}" type="datetime1">
              <a:rPr lang="ru-RU" smtClean="0">
                <a:solidFill>
                  <a:prstClr val="black">
                    <a:tint val="75000"/>
                  </a:prstClr>
                </a:solidFill>
              </a:rPr>
              <a:t>пт 19.02.2016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200" y="6492875"/>
            <a:ext cx="3429000" cy="283845"/>
          </a:xfrm>
          <a:prstGeom prst="rect">
            <a:avLst/>
          </a:prstGeom>
        </p:spPr>
        <p:txBody>
          <a:bodyPr vert="horz" lIns="91440" tIns="45720" rIns="91440" bIns="45720" rtlCol="0" anchor="t"/>
          <a:lstStyle>
            <a:lvl1pPr algn="l">
              <a:defRPr sz="1000">
                <a:solidFill>
                  <a:schemeClr val="tx1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 rot="16200000">
            <a:off x="8227377" y="5885497"/>
            <a:ext cx="131572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400" b="1">
                <a:solidFill>
                  <a:schemeClr val="tx2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E9E0AB1E-1973-47D8-9A61-85B31A7B554D}" type="slidenum">
              <a:rPr lang="ru-RU" smtClean="0">
                <a:solidFill>
                  <a:prstClr val="black">
                    <a:tint val="75000"/>
                  </a:prstClr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ru-RU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001124" y="0"/>
            <a:ext cx="142876" cy="1371600"/>
          </a:xfrm>
          <a:prstGeom prst="rect">
            <a:avLst/>
          </a:prstGeom>
          <a:solidFill>
            <a:schemeClr val="tx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9001124" y="1371600"/>
            <a:ext cx="142876" cy="548640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hdr="0" ftr="0" dt="0"/>
  <p:txStyles>
    <p:titleStyle>
      <a:lvl1pPr algn="l" defTabSz="914400" rtl="0" eaLnBrk="1" latinLnBrk="0" hangingPunct="1">
        <a:spcBef>
          <a:spcPct val="0"/>
        </a:spcBef>
        <a:buNone/>
        <a:defRPr sz="3600" kern="1200" cap="all" spc="-60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spcBef>
          <a:spcPct val="20000"/>
        </a:spcBef>
        <a:spcAft>
          <a:spcPts val="600"/>
        </a:spcAft>
        <a:buFont typeface="Arial" pitchFamily="34" charset="0"/>
        <a:buNone/>
        <a:defRPr sz="20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800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Clr>
          <a:schemeClr val="tx2"/>
        </a:buClr>
        <a:buFont typeface="Arial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539552" y="620688"/>
            <a:ext cx="7543800" cy="5544616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ctr"/>
            <a:r>
              <a:rPr lang="ru-RU" sz="4000" b="1" dirty="0" smtClean="0">
                <a:solidFill>
                  <a:srgbClr val="0000CC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Пилотный проект по  </a:t>
            </a:r>
            <a:r>
              <a:rPr lang="ru-RU" sz="4000" b="1" dirty="0" err="1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здоровьесбережению</a:t>
            </a: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в  лицее № 33: </a:t>
            </a:r>
            <a:b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4000" b="1" dirty="0" smtClean="0">
                <a:solidFill>
                  <a:srgbClr val="C00000"/>
                </a:solidFill>
                <a:latin typeface="Times New Roman" pitchFamily="18" charset="0"/>
                <a:cs typeface="Times New Roman" pitchFamily="18" charset="0"/>
              </a:rPr>
              <a:t>участники, этапы реализации, организация мониторинга</a:t>
            </a:r>
            <a:endParaRPr lang="ru-RU" sz="4000" b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5788705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Click="0" advTm="5000">
        <p:fade/>
      </p:transition>
    </mc:Choice>
    <mc:Fallback>
      <p:transition spd="med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1044034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/>
              <a:t>Нормативно-правовая база пилотного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1268760"/>
            <a:ext cx="8784976" cy="5400600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algn="ctr"/>
            <a:r>
              <a:rPr lang="ru-RU" dirty="0" smtClean="0"/>
              <a:t>28 декабря 2010 г. </a:t>
            </a:r>
          </a:p>
          <a:p>
            <a:pPr algn="just"/>
            <a:r>
              <a:rPr lang="ru-RU" dirty="0" smtClean="0">
                <a:solidFill>
                  <a:srgbClr val="00B050"/>
                </a:solidFill>
              </a:rPr>
              <a:t>Приказ Министерства Образования и науки РФ №2106 «Об утверждении федеральных требований к образовательным учреждениям в части охраны здоровья обучающихся, воспитанников» </a:t>
            </a:r>
          </a:p>
          <a:p>
            <a:pPr algn="ctr"/>
            <a:r>
              <a:rPr lang="ru-RU" dirty="0" smtClean="0"/>
              <a:t>01 июня 2012г</a:t>
            </a:r>
          </a:p>
          <a:p>
            <a:pPr algn="just"/>
            <a:r>
              <a:rPr lang="ru-RU" dirty="0" smtClean="0">
                <a:solidFill>
                  <a:srgbClr val="0000CC"/>
                </a:solidFill>
              </a:rPr>
              <a:t>Указ Президента Российской Федерации №716 «О национальной стратегии действий в интересах детей на 2012-2017 годы»</a:t>
            </a:r>
          </a:p>
          <a:p>
            <a:pPr algn="ctr"/>
            <a:r>
              <a:rPr lang="ru-RU" dirty="0" smtClean="0"/>
              <a:t>18 марта 2013г</a:t>
            </a:r>
          </a:p>
          <a:p>
            <a:pPr algn="just"/>
            <a:r>
              <a:rPr lang="ru-RU" dirty="0"/>
              <a:t> </a:t>
            </a:r>
            <a:r>
              <a:rPr lang="ru-RU" dirty="0" smtClean="0"/>
              <a:t>Приказ  </a:t>
            </a:r>
            <a:r>
              <a:rPr lang="ru-RU" dirty="0"/>
              <a:t>министерством общего и профессионального образования Ростовской области </a:t>
            </a:r>
            <a:r>
              <a:rPr lang="ru-RU" dirty="0" smtClean="0"/>
              <a:t>№173 «Об утверждении перечня образовательных учреждений Ростовской области, участников областного пилотного проекта по </a:t>
            </a:r>
            <a:r>
              <a:rPr lang="ru-RU" dirty="0" err="1" smtClean="0"/>
              <a:t>здоровьесбережению</a:t>
            </a:r>
            <a:r>
              <a:rPr lang="ru-RU" dirty="0" smtClean="0"/>
              <a:t>» 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12892076"/>
      </p:ext>
    </p:extLst>
  </p:cSld>
  <p:clrMapOvr>
    <a:masterClrMapping/>
  </p:clrMapOvr>
  <p:transition spd="slow" advTm="10000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79296" cy="683994"/>
          </a:xfrm>
        </p:spPr>
        <p:txBody>
          <a:bodyPr/>
          <a:lstStyle/>
          <a:p>
            <a:r>
              <a:rPr lang="ru-RU" dirty="0"/>
              <a:t>Основная цель проекта: 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251520" y="908720"/>
            <a:ext cx="8568952" cy="5616624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 lnSpcReduction="10000"/>
          </a:bodyPr>
          <a:lstStyle/>
          <a:p>
            <a:pPr algn="ctr"/>
            <a:endParaRPr lang="ru-RU" sz="24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2800" dirty="0">
                <a:latin typeface="Arial Black" panose="020B0A04020102020204" pitchFamily="34" charset="0"/>
              </a:rPr>
              <a:t>Модернизация образовательной системы школ, вошедших в Региональную сеть </a:t>
            </a:r>
            <a:r>
              <a:rPr lang="ru-RU" sz="2800" dirty="0" err="1">
                <a:latin typeface="Arial Black" panose="020B0A04020102020204" pitchFamily="34" charset="0"/>
              </a:rPr>
              <a:t>здоровьесберегающих</a:t>
            </a:r>
            <a:r>
              <a:rPr lang="ru-RU" sz="2800" dirty="0">
                <a:latin typeface="Arial Black" panose="020B0A04020102020204" pitchFamily="34" charset="0"/>
              </a:rPr>
              <a:t> образовательных учреждений Ростовской области. Тиражирование созданной </a:t>
            </a:r>
            <a:r>
              <a:rPr lang="ru-RU" sz="2800" dirty="0" err="1">
                <a:latin typeface="Arial Black" panose="020B0A04020102020204" pitchFamily="34" charset="0"/>
              </a:rPr>
              <a:t>здоровьесберегающей</a:t>
            </a:r>
            <a:r>
              <a:rPr lang="ru-RU" sz="2800" dirty="0">
                <a:latin typeface="Arial Black" panose="020B0A04020102020204" pitchFamily="34" charset="0"/>
              </a:rPr>
              <a:t> образовательной модели и дальнейшая модернизация образовательный учреждений всей региональной образовательной системы. </a:t>
            </a:r>
          </a:p>
          <a:p>
            <a:pPr algn="ctr"/>
            <a:r>
              <a:rPr lang="ru-RU" sz="2800" dirty="0" smtClean="0">
                <a:latin typeface="Arial Black" panose="020B0A04020102020204" pitchFamily="34" charset="0"/>
              </a:rPr>
              <a:t> </a:t>
            </a:r>
            <a:endParaRPr lang="ru-RU" sz="2800" dirty="0">
              <a:latin typeface="Arial Black" panose="020B0A040201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69535894"/>
      </p:ext>
    </p:extLst>
  </p:cSld>
  <p:clrMapOvr>
    <a:masterClrMapping/>
  </p:clrMapOvr>
  <p:transition spd="slow" advTm="10000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363272" cy="1371600"/>
          </a:xfrm>
        </p:spPr>
        <p:txBody>
          <a:bodyPr/>
          <a:lstStyle/>
          <a:p>
            <a:pPr algn="ctr"/>
            <a:r>
              <a:rPr lang="ru-RU" dirty="0" smtClean="0"/>
              <a:t>Этапы проекта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Arial Black" panose="020B0A04020102020204" pitchFamily="34" charset="0"/>
              </a:rPr>
              <a:t>Организационный </a:t>
            </a:r>
            <a:r>
              <a:rPr lang="ru-RU" sz="3600" dirty="0">
                <a:latin typeface="Arial Black" panose="020B0A04020102020204" pitchFamily="34" charset="0"/>
              </a:rPr>
              <a:t>(2012) </a:t>
            </a:r>
            <a:endParaRPr lang="ru-RU" sz="3600" dirty="0" smtClean="0">
              <a:latin typeface="Arial Black" panose="020B0A04020102020204" pitchFamily="34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ru-RU" sz="3600" dirty="0" smtClean="0">
                <a:latin typeface="Arial Black" panose="020B0A04020102020204" pitchFamily="34" charset="0"/>
              </a:rPr>
              <a:t>Аналитический</a:t>
            </a:r>
          </a:p>
          <a:p>
            <a:pPr algn="ctr"/>
            <a:r>
              <a:rPr lang="ru-RU" sz="3600" dirty="0">
                <a:latin typeface="Arial Black" panose="020B0A04020102020204" pitchFamily="34" charset="0"/>
              </a:rPr>
              <a:t> </a:t>
            </a:r>
            <a:r>
              <a:rPr lang="ru-RU" sz="3600" dirty="0" smtClean="0">
                <a:latin typeface="Arial Black" panose="020B0A04020102020204" pitchFamily="34" charset="0"/>
              </a:rPr>
              <a:t>        </a:t>
            </a:r>
            <a:r>
              <a:rPr lang="ru-RU" sz="3600" dirty="0">
                <a:latin typeface="Arial Black" panose="020B0A04020102020204" pitchFamily="34" charset="0"/>
              </a:rPr>
              <a:t>(2013-2014) </a:t>
            </a:r>
            <a:endParaRPr lang="ru-RU" sz="3600" dirty="0" smtClean="0">
              <a:latin typeface="Arial Black" panose="020B0A04020102020204" pitchFamily="34" charset="0"/>
            </a:endParaRPr>
          </a:p>
          <a:p>
            <a:pPr marL="571500" indent="-571500" algn="ctr">
              <a:buFont typeface="Arial" panose="020B0604020202020204" pitchFamily="34" charset="0"/>
              <a:buChar char="•"/>
            </a:pPr>
            <a:r>
              <a:rPr lang="ru-RU" sz="3600" dirty="0">
                <a:latin typeface="Arial Black" panose="020B0A04020102020204" pitchFamily="34" charset="0"/>
              </a:rPr>
              <a:t>Заключительный </a:t>
            </a:r>
            <a:endParaRPr lang="ru-RU" sz="3600" dirty="0" smtClean="0">
              <a:latin typeface="Arial Black" panose="020B0A04020102020204" pitchFamily="34" charset="0"/>
            </a:endParaRPr>
          </a:p>
          <a:p>
            <a:pPr algn="ctr"/>
            <a:r>
              <a:rPr lang="ru-RU" sz="3600" dirty="0" smtClean="0">
                <a:latin typeface="Arial Black" panose="020B0A04020102020204" pitchFamily="34" charset="0"/>
              </a:rPr>
              <a:t>         (2015-2016)</a:t>
            </a:r>
            <a:endParaRPr lang="ru-RU" sz="3600" dirty="0">
              <a:latin typeface="Arial Black" panose="020B0A04020102020204" pitchFamily="34" charset="0"/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93612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 advTm="10000">
        <p:circle/>
      </p:transition>
    </mc:Choice>
    <mc:Fallback>
      <p:transition spd="slow" advTm="10000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57200" y="404664"/>
            <a:ext cx="7620000" cy="5721499"/>
          </a:xfrm>
        </p:spPr>
        <p:txBody>
          <a:bodyPr/>
          <a:lstStyle/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solidFill>
                  <a:srgbClr val="9E0000"/>
                </a:solidFill>
                <a:latin typeface="Times New Roman"/>
                <a:ea typeface="+mj-ea"/>
                <a:cs typeface="Times New Roman"/>
              </a:rPr>
              <a:t>Аппаратно-программный комплекс «АРМИС» </a:t>
            </a:r>
            <a:r>
              <a:rPr lang="ru-RU" i="1" dirty="0">
                <a:solidFill>
                  <a:srgbClr val="9E0000"/>
                </a:solidFill>
                <a:latin typeface="Times New Roman"/>
                <a:ea typeface="+mj-ea"/>
                <a:cs typeface="Times New Roman"/>
              </a:rPr>
              <a:t>предназначен для доврачебных  обследований основных систем организма человека и автоматической оценки их состояния с учетом региональных половозрастных норм.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pPr algn="just">
              <a:lnSpc>
                <a:spcPct val="115000"/>
              </a:lnSpc>
              <a:spcAft>
                <a:spcPts val="1200"/>
              </a:spcAft>
            </a:pPr>
            <a:r>
              <a:rPr lang="ru-RU" dirty="0">
                <a:solidFill>
                  <a:srgbClr val="0D0D0D"/>
                </a:solidFill>
                <a:latin typeface="Times New Roman"/>
                <a:ea typeface="SimSun"/>
                <a:cs typeface="Times New Roman"/>
              </a:rPr>
              <a:t>В рамках мониторинга здоровья учащихся обследуются:</a:t>
            </a:r>
            <a:endParaRPr lang="ru-RU" sz="1800" dirty="0">
              <a:latin typeface="Calibri"/>
              <a:ea typeface="Calibri"/>
              <a:cs typeface="Times New Roman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5</a:t>
            </a:fld>
            <a:endParaRPr lang="ru-RU"/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3057" y="2510790"/>
            <a:ext cx="5679223" cy="31504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937015"/>
      </p:ext>
    </p:extLst>
  </p:cSld>
  <p:clrMapOvr>
    <a:masterClrMapping/>
  </p:clrMapOvr>
  <p:transition spd="slow" advTm="10000">
    <p:cover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219256" cy="683994"/>
          </a:xfrm>
        </p:spPr>
        <p:txBody>
          <a:bodyPr/>
          <a:lstStyle/>
          <a:p>
            <a:r>
              <a:rPr lang="ru-RU" b="1" dirty="0" smtClean="0"/>
              <a:t>              АПК  </a:t>
            </a:r>
            <a:r>
              <a:rPr lang="ru-RU" b="1" dirty="0"/>
              <a:t>«</a:t>
            </a:r>
            <a:r>
              <a:rPr lang="ru-RU" b="1" dirty="0" err="1"/>
              <a:t>Армис</a:t>
            </a:r>
            <a:r>
              <a:rPr lang="ru-RU" b="1" dirty="0"/>
              <a:t>»</a:t>
            </a:r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6</a:t>
            </a:fld>
            <a:endParaRPr lang="ru-RU"/>
          </a:p>
        </p:txBody>
      </p:sp>
      <p:pic>
        <p:nvPicPr>
          <p:cNvPr id="10242" name="Picture 2" descr="C:\Users\Директор\Desktop\Медкабинет\P1070347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9036495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229226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7</a:t>
            </a:fld>
            <a:endParaRPr lang="ru-RU"/>
          </a:p>
        </p:txBody>
      </p:sp>
      <p:pic>
        <p:nvPicPr>
          <p:cNvPr id="1026" name="Picture 2" descr="C:\Users\Директор\Desktop\20.09 Здоровьесбережение анкета\Инф об армис\сертификаты на армис\re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3608" y="0"/>
            <a:ext cx="662473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62401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683994"/>
          </a:xfrm>
        </p:spPr>
        <p:txBody>
          <a:bodyPr/>
          <a:lstStyle/>
          <a:p>
            <a:r>
              <a:rPr lang="ru-RU" b="1" dirty="0"/>
              <a:t>Возможности </a:t>
            </a:r>
            <a:r>
              <a:rPr lang="ru-RU" b="1" dirty="0" smtClean="0"/>
              <a:t> АПК  «АРМИС»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228184" y="908720"/>
            <a:ext cx="2664296" cy="5832648"/>
          </a:xfrm>
          <a:solidFill>
            <a:schemeClr val="accent2">
              <a:lumMod val="20000"/>
              <a:lumOff val="80000"/>
            </a:schemeClr>
          </a:solidFill>
        </p:spPr>
        <p:txBody>
          <a:bodyPr>
            <a:normAutofit/>
          </a:bodyPr>
          <a:lstStyle/>
          <a:p>
            <a:pPr lvl="0" algn="r"/>
            <a:r>
              <a:rPr lang="ru-RU" dirty="0" smtClean="0"/>
              <a:t>					                          </a:t>
            </a:r>
            <a:r>
              <a:rPr lang="ru-RU" dirty="0" smtClean="0">
                <a:solidFill>
                  <a:srgbClr val="000000"/>
                </a:solidFill>
              </a:rPr>
              <a:t>осуществление доврачебной</a:t>
            </a:r>
          </a:p>
          <a:p>
            <a:pPr lvl="0" algn="r"/>
            <a:r>
              <a:rPr lang="ru-RU" dirty="0" smtClean="0">
                <a:solidFill>
                  <a:srgbClr val="000000"/>
                </a:solidFill>
              </a:rPr>
              <a:t> диагностики</a:t>
            </a:r>
          </a:p>
          <a:p>
            <a:pPr lvl="0" algn="r"/>
            <a:r>
              <a:rPr lang="ru-RU" dirty="0" smtClean="0">
                <a:solidFill>
                  <a:srgbClr val="000000"/>
                </a:solidFill>
              </a:rPr>
              <a:t> состояния</a:t>
            </a:r>
          </a:p>
          <a:p>
            <a:pPr lvl="0" algn="r"/>
            <a:r>
              <a:rPr lang="ru-RU" dirty="0" smtClean="0">
                <a:solidFill>
                  <a:srgbClr val="000000"/>
                </a:solidFill>
              </a:rPr>
              <a:t> </a:t>
            </a:r>
            <a:r>
              <a:rPr lang="ru-RU" sz="28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сердечно-</a:t>
            </a:r>
          </a:p>
          <a:p>
            <a:pPr lvl="0" algn="r"/>
            <a:r>
              <a:rPr lang="ru-RU" sz="28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сосудистой </a:t>
            </a:r>
          </a:p>
          <a:p>
            <a:pPr lvl="0" algn="r"/>
            <a:r>
              <a:rPr lang="ru-RU" sz="28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системы</a:t>
            </a:r>
            <a:endParaRPr lang="ru-RU" sz="2800" dirty="0">
              <a:solidFill>
                <a:srgbClr val="00B050"/>
              </a:solidFill>
              <a:latin typeface="Arial Black" panose="020B0A04020102020204" pitchFamily="34" charset="0"/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8</a:t>
            </a:fld>
            <a:endParaRPr lang="ru-RU"/>
          </a:p>
        </p:txBody>
      </p:sp>
      <p:pic>
        <p:nvPicPr>
          <p:cNvPr id="11266" name="Picture 2" descr="C:\Users\Директор\Desktop\Медкабинет\P1070588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6372200" cy="59766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2436729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683994"/>
          </a:xfrm>
        </p:spPr>
        <p:txBody>
          <a:bodyPr/>
          <a:lstStyle/>
          <a:p>
            <a:r>
              <a:rPr lang="ru-RU" b="1" dirty="0"/>
              <a:t>Возможности </a:t>
            </a:r>
            <a:r>
              <a:rPr lang="ru-RU" b="1" dirty="0" smtClean="0"/>
              <a:t> АПК  «АРМИС»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764704"/>
            <a:ext cx="8964488" cy="5976664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r"/>
            <a:endParaRPr lang="ru-RU" dirty="0" smtClean="0">
              <a:solidFill>
                <a:srgbClr val="00B050"/>
              </a:solidFill>
            </a:endParaRPr>
          </a:p>
          <a:p>
            <a:pPr algn="r"/>
            <a:endParaRPr lang="ru-RU" dirty="0">
              <a:solidFill>
                <a:srgbClr val="00B050"/>
              </a:solidFill>
            </a:endParaRPr>
          </a:p>
          <a:p>
            <a:pPr algn="r"/>
            <a:endParaRPr lang="ru-RU" dirty="0" smtClean="0">
              <a:solidFill>
                <a:srgbClr val="00B050"/>
              </a:solidFill>
            </a:endParaRP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осуществление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доврачебной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диагностики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состояния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дыхательной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 </a:t>
            </a:r>
            <a:r>
              <a:rPr lang="ru-RU" dirty="0">
                <a:solidFill>
                  <a:srgbClr val="00B050"/>
                </a:solidFill>
                <a:latin typeface="Arial Black" panose="020B0A04020102020204" pitchFamily="34" charset="0"/>
              </a:rPr>
              <a:t>системы</a:t>
            </a:r>
          </a:p>
          <a:p>
            <a:pPr algn="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9</a:t>
            </a:fld>
            <a:endParaRPr lang="ru-RU"/>
          </a:p>
        </p:txBody>
      </p:sp>
      <p:pic>
        <p:nvPicPr>
          <p:cNvPr id="12290" name="Picture 2" descr="C:\Users\Директор\Desktop\Медкабинет\P1070597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64704"/>
            <a:ext cx="6804248" cy="60932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464072"/>
      </p:ext>
    </p:extLst>
  </p:cSld>
  <p:clrMapOvr>
    <a:masterClrMapping/>
  </p:clrMapOvr>
  <p:transition spd="slow" advTm="10000">
    <p:wheel spokes="1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683994"/>
          </a:xfrm>
        </p:spPr>
        <p:txBody>
          <a:bodyPr/>
          <a:lstStyle/>
          <a:p>
            <a:r>
              <a:rPr lang="ru-RU" b="1" dirty="0"/>
              <a:t>Возможности </a:t>
            </a:r>
            <a:r>
              <a:rPr lang="ru-RU" b="1" dirty="0" smtClean="0"/>
              <a:t> АПК  «АРМИС»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836712"/>
            <a:ext cx="8784976" cy="5832648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r"/>
            <a:endParaRPr lang="ru-RU" dirty="0" smtClean="0">
              <a:solidFill>
                <a:srgbClr val="00B050"/>
              </a:solidFill>
            </a:endParaRPr>
          </a:p>
          <a:p>
            <a:pPr algn="r"/>
            <a:endParaRPr lang="ru-RU" dirty="0">
              <a:solidFill>
                <a:srgbClr val="00B050"/>
              </a:solidFill>
            </a:endParaRP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осуществление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доврачебной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диагностики </a:t>
            </a:r>
          </a:p>
          <a:p>
            <a:pPr algn="r"/>
            <a:r>
              <a:rPr lang="ru-RU" dirty="0" smtClean="0">
                <a:solidFill>
                  <a:srgbClr val="00B050"/>
                </a:solidFill>
              </a:rPr>
              <a:t>состояния </a:t>
            </a:r>
          </a:p>
          <a:p>
            <a:pPr algn="r"/>
            <a:r>
              <a:rPr lang="ru-RU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зрительной </a:t>
            </a:r>
          </a:p>
          <a:p>
            <a:pPr algn="r"/>
            <a:r>
              <a:rPr lang="ru-RU" sz="2400" dirty="0" smtClean="0">
                <a:solidFill>
                  <a:srgbClr val="00B050"/>
                </a:solidFill>
                <a:latin typeface="Arial Black" panose="020B0A04020102020204" pitchFamily="34" charset="0"/>
              </a:rPr>
              <a:t>системы  </a:t>
            </a:r>
          </a:p>
          <a:p>
            <a:pPr algn="ctr"/>
            <a:endParaRPr lang="ru-RU" dirty="0" smtClean="0">
              <a:solidFill>
                <a:srgbClr val="00B050"/>
              </a:solidFill>
            </a:endParaRPr>
          </a:p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10</a:t>
            </a:fld>
            <a:endParaRPr lang="ru-RU"/>
          </a:p>
        </p:txBody>
      </p:sp>
      <p:pic>
        <p:nvPicPr>
          <p:cNvPr id="13315" name="Picture 3" descr="C:\Users\Директор\Desktop\Фотографии0001\Фото083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293096" y="-3339752"/>
            <a:ext cx="4800000" cy="3600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3317" name="Picture 5" descr="C:\Users\Директор\Desktop\Фотографии0001\Фото0831.jp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6129" t="16200" r="25054" b="15269"/>
          <a:stretch/>
        </p:blipFill>
        <p:spPr bwMode="auto">
          <a:xfrm>
            <a:off x="107504" y="836712"/>
            <a:ext cx="6624736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322718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756002"/>
          </a:xfrm>
        </p:spPr>
        <p:txBody>
          <a:bodyPr/>
          <a:lstStyle/>
          <a:p>
            <a:r>
              <a:rPr lang="ru-RU" b="1" dirty="0"/>
              <a:t>Возможности </a:t>
            </a:r>
            <a:r>
              <a:rPr lang="ru-RU" b="1" dirty="0" smtClean="0"/>
              <a:t> АПК  «АРМИС»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8964488" cy="5904656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r"/>
            <a:r>
              <a:rPr lang="ru-RU" dirty="0" smtClean="0"/>
              <a:t>						</a:t>
            </a:r>
          </a:p>
          <a:p>
            <a:pPr algn="r"/>
            <a:endParaRPr lang="ru-RU" dirty="0">
              <a:solidFill>
                <a:srgbClr val="0000CC"/>
              </a:solidFill>
            </a:endParaRP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осуществление </a:t>
            </a: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доврачебной</a:t>
            </a: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 </a:t>
            </a:r>
            <a:r>
              <a:rPr lang="ru-RU" dirty="0">
                <a:solidFill>
                  <a:srgbClr val="0000CC"/>
                </a:solidFill>
              </a:rPr>
              <a:t>диагностики </a:t>
            </a:r>
            <a:endParaRPr lang="ru-RU" dirty="0" smtClean="0">
              <a:solidFill>
                <a:srgbClr val="0000CC"/>
              </a:solidFill>
            </a:endParaRP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состояния 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слуховой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 </a:t>
            </a:r>
            <a:r>
              <a:rPr lang="ru-RU" sz="2400" dirty="0">
                <a:solidFill>
                  <a:srgbClr val="0000CC"/>
                </a:solidFill>
                <a:latin typeface="Arial Black" panose="020B0A04020102020204" pitchFamily="34" charset="0"/>
              </a:rPr>
              <a:t>системы</a:t>
            </a:r>
            <a:r>
              <a:rPr lang="ru-RU" sz="2400" dirty="0">
                <a:latin typeface="Arial Black" panose="020B0A04020102020204" pitchFamily="34" charset="0"/>
              </a:rPr>
              <a:t>  </a:t>
            </a:r>
            <a:endParaRPr lang="ru-RU" sz="2400" dirty="0" smtClean="0">
              <a:latin typeface="Arial Black" panose="020B0A04020102020204" pitchFamily="34" charset="0"/>
            </a:endParaRPr>
          </a:p>
          <a:p>
            <a:pPr algn="r"/>
            <a:r>
              <a:rPr lang="ru-RU" dirty="0" smtClean="0"/>
              <a:t> </a:t>
            </a:r>
            <a:endParaRPr lang="ru-RU" dirty="0"/>
          </a:p>
          <a:p>
            <a:pPr algn="r"/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11</a:t>
            </a:fld>
            <a:endParaRPr lang="ru-RU"/>
          </a:p>
        </p:txBody>
      </p:sp>
      <p:pic>
        <p:nvPicPr>
          <p:cNvPr id="5" name="Picture 2" descr="C:\Users\Директор\Desktop\Медкабинет\P1070592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6804248" cy="5904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304349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12</a:t>
            </a:fld>
            <a:endParaRPr lang="ru-RU"/>
          </a:p>
        </p:txBody>
      </p:sp>
      <p:pic>
        <p:nvPicPr>
          <p:cNvPr id="5" name="Picture 4" descr="C:\Users\Директор\Desktop\Фотографии0001\Фото0827.jpg"/>
          <p:cNvPicPr>
            <a:picLocks noGrp="1" noChangeAspect="1" noChangeArrowheads="1"/>
          </p:cNvPicPr>
          <p:nvPr>
            <p:ph idx="1"/>
          </p:nvPr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1559" t="11993" r="34658"/>
          <a:stretch/>
        </p:blipFill>
        <p:spPr bwMode="auto">
          <a:xfrm>
            <a:off x="539552" y="260648"/>
            <a:ext cx="7632848" cy="59257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78790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400" advTm="10000">
        <p14:ripple/>
      </p:transition>
    </mc:Choice>
    <mc:Fallback>
      <p:transition spd="slow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683994"/>
          </a:xfrm>
        </p:spPr>
        <p:txBody>
          <a:bodyPr/>
          <a:lstStyle/>
          <a:p>
            <a:r>
              <a:rPr lang="ru-RU" b="1" dirty="0"/>
              <a:t>Возможности </a:t>
            </a:r>
            <a:r>
              <a:rPr lang="ru-RU" b="1" dirty="0" smtClean="0"/>
              <a:t> АПК  «АРМИС»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0" y="836712"/>
            <a:ext cx="8892480" cy="5904656"/>
          </a:xfrm>
          <a:solidFill>
            <a:schemeClr val="accent2">
              <a:lumMod val="20000"/>
              <a:lumOff val="80000"/>
            </a:schemeClr>
          </a:solidFill>
        </p:spPr>
        <p:txBody>
          <a:bodyPr/>
          <a:lstStyle/>
          <a:p>
            <a:pPr algn="r"/>
            <a:r>
              <a:rPr lang="ru-RU" dirty="0" smtClean="0"/>
              <a:t>				</a:t>
            </a: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осуществление </a:t>
            </a: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доврачебной </a:t>
            </a:r>
          </a:p>
          <a:p>
            <a:pPr algn="r"/>
            <a:r>
              <a:rPr lang="ru-RU" dirty="0" smtClean="0">
                <a:solidFill>
                  <a:srgbClr val="0000CC"/>
                </a:solidFill>
              </a:rPr>
              <a:t>диагностики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состояния 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центральной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нервной </a:t>
            </a:r>
          </a:p>
          <a:p>
            <a:pPr algn="r"/>
            <a:r>
              <a:rPr lang="ru-RU" sz="2400" dirty="0" smtClean="0">
                <a:solidFill>
                  <a:srgbClr val="0000CC"/>
                </a:solidFill>
                <a:latin typeface="Arial Black" panose="020B0A04020102020204" pitchFamily="34" charset="0"/>
              </a:rPr>
              <a:t>системы</a:t>
            </a:r>
            <a:r>
              <a:rPr lang="ru-RU" dirty="0" smtClean="0">
                <a:solidFill>
                  <a:srgbClr val="0000CC"/>
                </a:solidFill>
              </a:rPr>
              <a:t> </a:t>
            </a:r>
            <a:endParaRPr lang="ru-RU" dirty="0">
              <a:solidFill>
                <a:srgbClr val="0000CC"/>
              </a:solidFill>
            </a:endParaRPr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13</a:t>
            </a:fld>
            <a:endParaRPr lang="ru-RU"/>
          </a:p>
        </p:txBody>
      </p:sp>
      <p:pic>
        <p:nvPicPr>
          <p:cNvPr id="14338" name="Picture 2" descr="C:\Users\Директор\Desktop\Фотографии0001\Фото0823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836712"/>
            <a:ext cx="6516216" cy="6021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42729743"/>
      </p:ext>
    </p:extLst>
  </p:cSld>
  <p:clrMapOvr>
    <a:masterClrMapping/>
  </p:clrMapOvr>
  <p:transition spd="slow" advTm="10000">
    <p:wheel spokes="1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1371600"/>
          </a:xfrm>
        </p:spPr>
        <p:txBody>
          <a:bodyPr>
            <a:normAutofit/>
          </a:bodyPr>
          <a:lstStyle/>
          <a:p>
            <a:r>
              <a:rPr lang="ru-RU" sz="1600" dirty="0" smtClean="0"/>
              <a:t>			Годовой График</a:t>
            </a:r>
            <a:br>
              <a:rPr lang="ru-RU" sz="1600" dirty="0" smtClean="0"/>
            </a:br>
            <a:r>
              <a:rPr lang="ru-RU" sz="1600" dirty="0" smtClean="0"/>
              <a:t> </a:t>
            </a:r>
            <a:r>
              <a:rPr lang="ru-RU" sz="1600" dirty="0"/>
              <a:t>доврачебного диагностического обследования обучающихся</a:t>
            </a:r>
            <a:br>
              <a:rPr lang="ru-RU" sz="1600" dirty="0"/>
            </a:br>
            <a:r>
              <a:rPr lang="ru-RU" sz="1600" dirty="0"/>
              <a:t>МОБУ лицея № 33 на аппарате «АРМИС»  в  2013-2014 учебном </a:t>
            </a:r>
            <a:r>
              <a:rPr lang="ru-RU" sz="1600" dirty="0" smtClean="0"/>
              <a:t>году</a:t>
            </a:r>
            <a:r>
              <a:rPr lang="ru-RU" sz="1600" dirty="0"/>
              <a:t/>
            </a:r>
            <a:br>
              <a:rPr lang="ru-RU" sz="1600" dirty="0"/>
            </a:br>
            <a:endParaRPr lang="ru-RU" sz="1600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14</a:t>
            </a:fld>
            <a:endParaRPr lang="ru-RU"/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1781045" y="1752600"/>
          <a:ext cx="4972309" cy="4373564"/>
        </p:xfrm>
        <a:graphic>
          <a:graphicData uri="http://schemas.openxmlformats.org/drawingml/2006/table">
            <a:tbl>
              <a:tblPr firstRow="1" firstCol="1" bandRow="1"/>
              <a:tblGrid>
                <a:gridCol w="476488"/>
                <a:gridCol w="910609"/>
                <a:gridCol w="910609"/>
                <a:gridCol w="431920"/>
                <a:gridCol w="422566"/>
                <a:gridCol w="900155"/>
                <a:gridCol w="919962"/>
              </a:tblGrid>
              <a:tr h="546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Класс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Начало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обследования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Конец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обследования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Кол-во в день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Кол-во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дней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Число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обследуемых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Примечание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19.11.13-24.11.13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каникулы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9а,7а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29.11.13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09.12.13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9б,7б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10.12.13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19.12.13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9в,7в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20.12.13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30.12.13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31.12.13 -7.01.14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каникулы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8а,6а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08.01.14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8б,6б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46695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5а,6в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30.01.14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07.02.14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19.02.14-23.02.14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каникулы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5б,4б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10.02.14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18.02.14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5в,4а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24.02.14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05.03.14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4в,3а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06.03.14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18.03.14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2а,3б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19.03.14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01.04.14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2б,3в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02.04.14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21.04.14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55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1а,2в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22.04.14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05.05.14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2232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1б,1в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06.05.14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21.05.14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ru-RU" sz="10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0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0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9423" marR="59423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8" name="Объект 7"/>
          <p:cNvSpPr>
            <a:spLocks noGrp="1"/>
          </p:cNvSpPr>
          <p:nvPr>
            <p:ph idx="1"/>
          </p:nvPr>
        </p:nvSpPr>
        <p:spPr>
          <a:xfrm>
            <a:off x="539552" y="1268760"/>
            <a:ext cx="7620000" cy="5256584"/>
          </a:xfrm>
        </p:spPr>
        <p:txBody>
          <a:bodyPr/>
          <a:lstStyle/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3758178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435280" cy="1371600"/>
          </a:xfrm>
        </p:spPr>
        <p:txBody>
          <a:bodyPr>
            <a:normAutofit/>
          </a:bodyPr>
          <a:lstStyle/>
          <a:p>
            <a:pPr algn="ctr"/>
            <a:r>
              <a:rPr lang="ru-RU" sz="1400" dirty="0" smtClean="0"/>
              <a:t>График</a:t>
            </a:r>
            <a:r>
              <a:rPr lang="ru-RU" sz="1400" dirty="0"/>
              <a:t/>
            </a:r>
            <a:br>
              <a:rPr lang="ru-RU" sz="1400" dirty="0"/>
            </a:br>
            <a:r>
              <a:rPr lang="ru-RU" sz="1400" dirty="0"/>
              <a:t> доврачебного диагностического обследования обучающихся</a:t>
            </a:r>
            <a:br>
              <a:rPr lang="ru-RU" sz="1400" dirty="0"/>
            </a:br>
            <a:r>
              <a:rPr lang="ru-RU" sz="1400" dirty="0"/>
              <a:t>10 классов МОБУ лицея № 33 на аппарате «АРМИС» </a:t>
            </a:r>
            <a:br>
              <a:rPr lang="ru-RU" sz="1400" dirty="0"/>
            </a:br>
            <a:r>
              <a:rPr lang="ru-RU" sz="1400" dirty="0"/>
              <a:t> в  2013-2014 учебном году</a:t>
            </a:r>
            <a:br>
              <a:rPr lang="ru-RU" sz="1400" dirty="0"/>
            </a:br>
            <a:endParaRPr lang="ru-RU" sz="1400" dirty="0"/>
          </a:p>
        </p:txBody>
      </p:sp>
      <p:graphicFrame>
        <p:nvGraphicFramePr>
          <p:cNvPr id="8" name="Объект 7"/>
          <p:cNvGraphicFramePr>
            <a:graphicFrameLocks noGrp="1"/>
          </p:cNvGraphicFramePr>
          <p:nvPr>
            <p:ph idx="1"/>
          </p:nvPr>
        </p:nvGraphicFramePr>
        <p:xfrm>
          <a:off x="4154487" y="3816699"/>
          <a:ext cx="225425" cy="229807"/>
        </p:xfrm>
        <a:graphic>
          <a:graphicData uri="http://schemas.openxmlformats.org/drawingml/2006/table">
            <a:tbl>
              <a:tblPr/>
              <a:tblGrid>
                <a:gridCol w="225425"/>
              </a:tblGrid>
              <a:tr h="162560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1400" b="1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11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15</a:t>
            </a:fld>
            <a:endParaRPr lang="ru-RU"/>
          </a:p>
        </p:txBody>
      </p:sp>
      <p:graphicFrame>
        <p:nvGraphicFramePr>
          <p:cNvPr id="9" name="Таблица 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5047861"/>
              </p:ext>
            </p:extLst>
          </p:nvPr>
        </p:nvGraphicFramePr>
        <p:xfrm>
          <a:off x="395535" y="1340773"/>
          <a:ext cx="8208910" cy="5184561"/>
        </p:xfrm>
        <a:graphic>
          <a:graphicData uri="http://schemas.openxmlformats.org/drawingml/2006/table">
            <a:tbl>
              <a:tblPr firstRow="1" firstCol="1" bandRow="1"/>
              <a:tblGrid>
                <a:gridCol w="922774"/>
                <a:gridCol w="2216332"/>
                <a:gridCol w="922774"/>
                <a:gridCol w="921847"/>
                <a:gridCol w="921847"/>
                <a:gridCol w="922774"/>
                <a:gridCol w="922774"/>
                <a:gridCol w="152596"/>
                <a:gridCol w="152596"/>
                <a:gridCol w="152596"/>
              </a:tblGrid>
              <a:tr h="142794"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/п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ФИО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Дата обследования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6632" marR="46632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46632" marR="46632" marT="0" marB="0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554831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28.11.13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highlight>
                            <a:srgbClr val="FF0000"/>
                          </a:highlight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42794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52579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7415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2"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7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6632" marR="4663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7030A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700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 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1852917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0000">
        <p:checker/>
      </p:transition>
    </mc:Choice>
    <mc:Fallback>
      <p:transition spd="slow" advTm="1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718"/>
            <a:ext cx="8507288" cy="1371600"/>
          </a:xfrm>
        </p:spPr>
        <p:txBody>
          <a:bodyPr>
            <a:noAutofit/>
          </a:bodyPr>
          <a:lstStyle/>
          <a:p>
            <a:pPr algn="ctr"/>
            <a:r>
              <a:rPr lang="ru-RU" sz="1800" dirty="0" smtClean="0"/>
              <a:t>График    обследования </a:t>
            </a:r>
            <a:r>
              <a:rPr lang="ru-RU" sz="1800" dirty="0"/>
              <a:t>обучающихся</a:t>
            </a:r>
            <a:br>
              <a:rPr lang="ru-RU" sz="1800" dirty="0"/>
            </a:br>
            <a:r>
              <a:rPr lang="ru-RU" sz="1800" dirty="0"/>
              <a:t>10 класса МОБУ лицея № 33 на аппарате «АРМИС» </a:t>
            </a:r>
            <a:br>
              <a:rPr lang="ru-RU" sz="1800" dirty="0"/>
            </a:br>
            <a:r>
              <a:rPr lang="ru-RU" sz="1800" dirty="0"/>
              <a:t> в  2013-2014 учебном году</a:t>
            </a:r>
            <a:br>
              <a:rPr lang="ru-RU" sz="1800" dirty="0"/>
            </a:br>
            <a:endParaRPr lang="ru-RU" sz="1800" dirty="0"/>
          </a:p>
        </p:txBody>
      </p:sp>
      <p:graphicFrame>
        <p:nvGraphicFramePr>
          <p:cNvPr id="5" name="Объект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934308196"/>
              </p:ext>
            </p:extLst>
          </p:nvPr>
        </p:nvGraphicFramePr>
        <p:xfrm>
          <a:off x="251519" y="1196752"/>
          <a:ext cx="8568952" cy="5544626"/>
        </p:xfrm>
        <a:graphic>
          <a:graphicData uri="http://schemas.openxmlformats.org/drawingml/2006/table">
            <a:tbl>
              <a:tblPr firstRow="1" firstCol="1" bandRow="1"/>
              <a:tblGrid>
                <a:gridCol w="938938"/>
                <a:gridCol w="2347759"/>
                <a:gridCol w="1055787"/>
                <a:gridCol w="1056617"/>
                <a:gridCol w="1056617"/>
                <a:gridCol w="1056617"/>
                <a:gridCol w="1056617"/>
              </a:tblGrid>
              <a:tr h="168019"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№п/п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ФИО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5"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Время обследования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</a:tr>
              <a:tr h="336037"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ru-RU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08:00-09:00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09:00-10:00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10:00-11:00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11:00 -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12:00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12:00 -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13:00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22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25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C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28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00000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6801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6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8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 </a:t>
                      </a:r>
                      <a:endParaRPr lang="ru-RU" sz="7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43217" marR="43217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00B0F0"/>
                    </a:solidFill>
                  </a:tcPr>
                </a:tc>
              </a:tr>
            </a:tbl>
          </a:graphicData>
        </a:graphic>
      </p:graphicFrame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03FF274-C345-42B8-9A54-CE81B3457C59}" type="slidenum">
              <a:rPr lang="ru-RU" smtClean="0"/>
              <a:t>16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835425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 advTm="10000">
        <p:fade/>
      </p:transition>
    </mc:Choice>
    <mc:Fallback>
      <p:transition spd="med" advTm="10000">
        <p:fade/>
      </p:transition>
    </mc:Fallback>
  </mc:AlternateContent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Главная">
  <a:themeElements>
    <a:clrScheme name="Главная">
      <a:dk1>
        <a:srgbClr val="000000"/>
      </a:dk1>
      <a:lt1>
        <a:srgbClr val="FFFFFF"/>
      </a:lt1>
      <a:dk2>
        <a:srgbClr val="D1282E"/>
      </a:dk2>
      <a:lt2>
        <a:srgbClr val="C8C8B1"/>
      </a:lt2>
      <a:accent1>
        <a:srgbClr val="7A7A7A"/>
      </a:accent1>
      <a:accent2>
        <a:srgbClr val="F5C201"/>
      </a:accent2>
      <a:accent3>
        <a:srgbClr val="526DB0"/>
      </a:accent3>
      <a:accent4>
        <a:srgbClr val="989AAC"/>
      </a:accent4>
      <a:accent5>
        <a:srgbClr val="DC5924"/>
      </a:accent5>
      <a:accent6>
        <a:srgbClr val="B4B392"/>
      </a:accent6>
      <a:hlink>
        <a:srgbClr val="CC9900"/>
      </a:hlink>
      <a:folHlink>
        <a:srgbClr val="969696"/>
      </a:folHlink>
    </a:clrScheme>
    <a:fontScheme name="Главная">
      <a:majorFont>
        <a:latin typeface="Arial Black"/>
        <a:ea typeface=""/>
        <a:cs typeface=""/>
        <a:font script="Jpan" typeface="ＭＳ Ｐゴシック"/>
        <a:font script="Hang" typeface="HY견고딕"/>
        <a:font script="Hans" typeface="微软雅黑"/>
        <a:font script="Hant" typeface="微軟正黑體"/>
        <a:font script="Arab" typeface="Tahoma"/>
        <a:font script="Hebr" typeface="Tahoma"/>
        <a:font script="Thai" typeface="Tahoma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Главная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250000"/>
              </a:schemeClr>
            </a:gs>
            <a:gs pos="35000">
              <a:schemeClr val="phClr">
                <a:tint val="47000"/>
                <a:satMod val="275000"/>
              </a:schemeClr>
            </a:gs>
            <a:gs pos="100000">
              <a:schemeClr val="phClr">
                <a:tint val="25000"/>
                <a:satMod val="300000"/>
              </a:schemeClr>
            </a:gs>
          </a:gsLst>
          <a:lin ang="16200000" scaled="1"/>
        </a:gradFill>
        <a:solidFill>
          <a:schemeClr val="phClr">
            <a:satMod val="110000"/>
          </a:schemeClr>
        </a:solidFill>
      </a:fillStyleLst>
      <a:lnStyleLst>
        <a:ln w="12700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8575" cap="flat" cmpd="sng" algn="ctr">
          <a:solidFill>
            <a:schemeClr val="phClr"/>
          </a:solidFill>
          <a:prstDash val="solid"/>
        </a:ln>
        <a:ln w="4127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9999" dist="23000" algn="bl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38100" dist="19050" algn="bl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balanced" dir="l"/>
          </a:scene3d>
          <a:sp3d prstMaterial="plastic">
            <a:bevelT w="38100" h="31750"/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6000"/>
              </a:schemeClr>
              <a:schemeClr val="phClr">
                <a:shade val="94000"/>
              </a:schemeClr>
            </a:duotone>
          </a:blip>
          <a:tile tx="0" ty="0" sx="100000" sy="100000" flip="none" algn="tl"/>
        </a:blipFill>
        <a:gradFill rotWithShape="1">
          <a:gsLst>
            <a:gs pos="0">
              <a:schemeClr val="phClr">
                <a:tint val="84000"/>
                <a:satMod val="110000"/>
              </a:schemeClr>
            </a:gs>
            <a:gs pos="44000">
              <a:schemeClr val="phClr">
                <a:tint val="93000"/>
                <a:satMod val="115000"/>
              </a:schemeClr>
            </a:gs>
            <a:gs pos="100000">
              <a:schemeClr val="phClr">
                <a:tint val="100000"/>
                <a:shade val="59000"/>
                <a:satMod val="120000"/>
              </a:schemeClr>
            </a:gs>
          </a:gsLst>
          <a:path path="circle">
            <a:fillToRect l="40000" t="60000" r="60000" b="4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Essential</Template>
  <TotalTime>877</TotalTime>
  <Words>431</Words>
  <Application>Microsoft Office PowerPoint</Application>
  <PresentationFormat>Экран (4:3)</PresentationFormat>
  <Paragraphs>625</Paragraphs>
  <Slides>16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Главная</vt:lpstr>
      <vt:lpstr> Пилотный проект по  здоровьесбережению  в  лицее № 33:  участники, этапы реализации, организация мониторинга</vt:lpstr>
      <vt:lpstr>Нормативно-правовая база пилотного проекта</vt:lpstr>
      <vt:lpstr>Основная цель проекта: </vt:lpstr>
      <vt:lpstr>Этапы проекта</vt:lpstr>
      <vt:lpstr>Презентация PowerPoint</vt:lpstr>
      <vt:lpstr>              АПК  «Армис»</vt:lpstr>
      <vt:lpstr>Презентация PowerPoint</vt:lpstr>
      <vt:lpstr>Возможности  АПК  «АРМИС»</vt:lpstr>
      <vt:lpstr>Возможности  АПК  «АРМИС»</vt:lpstr>
      <vt:lpstr>Возможности  АПК  «АРМИС»</vt:lpstr>
      <vt:lpstr>Возможности  АПК  «АРМИС»</vt:lpstr>
      <vt:lpstr>Презентация PowerPoint</vt:lpstr>
      <vt:lpstr>Возможности  АПК  «АРМИС»</vt:lpstr>
      <vt:lpstr>   Годовой График  доврачебного диагностического обследования обучающихся МОБУ лицея № 33 на аппарате «АРМИС»  в  2013-2014 учебном году </vt:lpstr>
      <vt:lpstr>График  доврачебного диагностического обследования обучающихся 10 классов МОБУ лицея № 33 на аппарате «АРМИС»   в  2013-2014 учебном году </vt:lpstr>
      <vt:lpstr>График    обследования обучающихся 10 класса МОБУ лицея № 33 на аппарате «АРМИС»   в  2013-2014 учебном году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Windows User</cp:lastModifiedBy>
  <cp:revision>86</cp:revision>
  <dcterms:created xsi:type="dcterms:W3CDTF">2013-08-29T06:57:10Z</dcterms:created>
  <dcterms:modified xsi:type="dcterms:W3CDTF">2016-02-19T18:45:47Z</dcterms:modified>
</cp:coreProperties>
</file>