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56" r:id="rId2"/>
    <p:sldId id="322" r:id="rId3"/>
    <p:sldId id="328" r:id="rId4"/>
    <p:sldId id="317" r:id="rId5"/>
    <p:sldId id="318" r:id="rId6"/>
    <p:sldId id="319" r:id="rId7"/>
    <p:sldId id="314" r:id="rId8"/>
    <p:sldId id="330" r:id="rId9"/>
    <p:sldId id="298" r:id="rId10"/>
    <p:sldId id="299" r:id="rId11"/>
    <p:sldId id="320" r:id="rId12"/>
    <p:sldId id="261" r:id="rId13"/>
    <p:sldId id="262" r:id="rId14"/>
    <p:sldId id="263" r:id="rId15"/>
    <p:sldId id="321" r:id="rId16"/>
    <p:sldId id="329" r:id="rId17"/>
    <p:sldId id="335" r:id="rId18"/>
    <p:sldId id="316" r:id="rId19"/>
    <p:sldId id="326" r:id="rId20"/>
    <p:sldId id="336" r:id="rId21"/>
    <p:sldId id="337" r:id="rId22"/>
    <p:sldId id="327" r:id="rId23"/>
    <p:sldId id="331" r:id="rId24"/>
    <p:sldId id="323" r:id="rId25"/>
    <p:sldId id="324" r:id="rId26"/>
    <p:sldId id="325" r:id="rId27"/>
    <p:sldId id="338" r:id="rId28"/>
    <p:sldId id="332" r:id="rId29"/>
    <p:sldId id="333" r:id="rId30"/>
    <p:sldId id="334" r:id="rId31"/>
    <p:sldId id="307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DDDDDD"/>
    <a:srgbClr val="996633"/>
    <a:srgbClr val="CC9900"/>
    <a:srgbClr val="C68C52"/>
    <a:srgbClr val="B3773B"/>
    <a:srgbClr val="339933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69" autoAdjust="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9BB15E-410F-4BFD-A506-4C672A3A4B61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B03334-5BF6-43DA-8FB8-97F46904C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365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E0B3D-ED80-49FA-9936-DF40E5B79EC3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2585E3EB-BFF8-4D12-B19E-9260D6A372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1580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859AD-4657-4541-8412-82AF817E0301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48363-7FA8-4472-81CA-159AD092DE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27488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409FC-E92F-4B55-A29A-F20B7B91A7E3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75BB9-8551-45E2-B344-E09D54847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788305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AC208-999A-4A2F-8266-13F4F073095C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EBCAC-C173-48EC-B9F7-35C0A68A3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37148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25698-5D8F-4301-9DB0-A727007A0600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E273A-2BB3-4424-9F5C-54C10C14E9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15435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0A647-3364-4139-B62D-1AEFEAD22300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73DA9-8E6B-4A58-805E-473FA43E2F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48684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A7556-5A06-47A6-AD5B-CBEBFE01DD74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B5AA0-15A6-409A-9860-3FBCEA4151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387821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DA87B-D95D-44D7-858A-775E23E56965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33CF0-FDF4-4543-AD4D-D9E1504104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02419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CD706-6994-4E03-BB7C-A712BEA8D104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CE350-0D3B-4406-89C6-8F37C6DC4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14976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5FAA-FB31-4902-879E-1AFF7804D5ED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C918-C909-46FB-A951-0981DF8F4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1521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B92D7-ECB3-4FCD-936D-A91D38CE814D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760CB-A7F3-4332-9AF3-668E8BC11F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03441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9E2C4272-53CF-4BFD-AEFC-463052BED42F}" type="datetimeFigureOut">
              <a:rPr lang="ru-RU"/>
              <a:pPr>
                <a:defRPr/>
              </a:pPr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1BF49153-F65D-484B-9F20-0F9409D87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png"/><Relationship Id="rId4" Type="http://schemas.openxmlformats.org/officeDocument/2006/relationships/oleObject" Target="../embeddings/Microsoft_Excel_Chart1.xls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" Type="http://schemas.openxmlformats.org/officeDocument/2006/relationships/image" Target="../media/image34.jpeg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image" Target="../media/image58.jpeg"/><Relationship Id="rId16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5" Type="http://schemas.openxmlformats.org/officeDocument/2006/relationships/image" Target="../media/image71.jpeg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png"/><Relationship Id="rId14" Type="http://schemas.openxmlformats.org/officeDocument/2006/relationships/image" Target="../media/image7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otosch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340768"/>
            <a:ext cx="8463313" cy="51865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558740" y="646331"/>
            <a:ext cx="799288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МОБУ лицей №33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620688"/>
            <a:ext cx="720080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единого информационного пространства МОБУ </a:t>
            </a:r>
          </a:p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лицея №33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71550" y="1268413"/>
          <a:ext cx="7200900" cy="4983555"/>
        </p:xfrm>
        <a:graphic>
          <a:graphicData uri="http://schemas.openxmlformats.org/drawingml/2006/table">
            <a:tbl>
              <a:tblPr/>
              <a:tblGrid>
                <a:gridCol w="2082800"/>
                <a:gridCol w="463550"/>
                <a:gridCol w="1898650"/>
                <a:gridCol w="463550"/>
                <a:gridCol w="2292350"/>
              </a:tblGrid>
              <a:tr h="7314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Экспериментальная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площадка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РО ИПК и ПРО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Освоение возможностей различных операционных систем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 имени А.П. Чехова (филиал) ФГБОУ ВПО «РГЭУ (РИНХ)»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</a:tr>
              <a:tr h="19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2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подготовка родителей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Пропедевтическое, углубленное и профильное изучение информатики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 подготовка сотрудников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</a:tr>
              <a:tr h="19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Непрерывное изучение информатики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E3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999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↑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5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Единое информационное пространство МОБУ лицея № 33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999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5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Информатизация образовательного пространства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999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                                ↓                                  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4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 библиотечно-информационный центр,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- информационно-компьютерный центр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↔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 медицинский кабинет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19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электронный журнал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 - Управление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- интернет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19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↓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 педтехнологии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ИКТ – сайт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ИКТ – 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видеоконференцсвязь,  сеансы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синхронного дистанционного обучения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93" marR="371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7968" y="489021"/>
            <a:ext cx="7929618" cy="1107996"/>
          </a:xfrm>
          <a:prstGeom prst="rect">
            <a:avLst/>
          </a:prstGeom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Инновационный  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единого информационного образовательного пространства лицея».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39523" y="1590985"/>
            <a:ext cx="141417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Ученик</a:t>
            </a:r>
          </a:p>
        </p:txBody>
      </p:sp>
      <p:sp>
        <p:nvSpPr>
          <p:cNvPr id="4" name="TextBox 3"/>
          <p:cNvSpPr txBox="1"/>
          <p:nvPr/>
        </p:nvSpPr>
        <p:spPr>
          <a:xfrm rot="20401674">
            <a:off x="1039151" y="3173992"/>
            <a:ext cx="161614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Учитель</a:t>
            </a:r>
          </a:p>
        </p:txBody>
      </p:sp>
      <p:sp>
        <p:nvSpPr>
          <p:cNvPr id="5" name="TextBox 4"/>
          <p:cNvSpPr txBox="1"/>
          <p:nvPr/>
        </p:nvSpPr>
        <p:spPr>
          <a:xfrm rot="1864866">
            <a:off x="6510110" y="3350761"/>
            <a:ext cx="180850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Родитель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824" y="2132856"/>
            <a:ext cx="3062151" cy="1953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2" name="Рисунок 11" descr="родител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0515">
            <a:off x="5468833" y="3802315"/>
            <a:ext cx="2546926" cy="19036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78980">
            <a:off x="1073494" y="3780919"/>
            <a:ext cx="2676921" cy="18305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841375"/>
            <a:ext cx="7288213" cy="2584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Основные ориентиры информатизации </a:t>
            </a:r>
          </a:p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лицея: 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и развитие единого информационного 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образовательного пространства лицея – среды, 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которой сотрудники и учащиеся осваивали 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новые информационные технологии.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138" y="3500438"/>
            <a:ext cx="2921000" cy="2192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963" y="3205163"/>
            <a:ext cx="2462212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3933825"/>
            <a:ext cx="2740025" cy="2055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988" y="836613"/>
            <a:ext cx="7129462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Основные ориентиры информатизации </a:t>
            </a:r>
          </a:p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лицея: 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8063" y="1916113"/>
            <a:ext cx="7200900" cy="1477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учащимися навыками применения современных технологий для решения жизненных задач, для их будущей карьеры.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75" y="3716338"/>
            <a:ext cx="2794000" cy="2022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4024313"/>
            <a:ext cx="2819400" cy="2016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2113" y="3317875"/>
            <a:ext cx="2736850" cy="196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4250" y="692150"/>
            <a:ext cx="7056438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Основные ориентиры информатизации </a:t>
            </a:r>
          </a:p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лицея: 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125" y="1514475"/>
            <a:ext cx="7326313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возможностей информирования всех участников образовательного процесса ОУ  о проблемах и результатах управленческой деятельности через создание лицейской модели государственно-общественного характера 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управления,  использование возможностей 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сайта  лицея и  программного продукта</a:t>
            </a:r>
          </a:p>
          <a:p>
            <a:pPr algn="just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«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NetSchool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4354513"/>
            <a:ext cx="1685925" cy="1724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4330700"/>
            <a:ext cx="2706688" cy="1747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755650" y="741363"/>
            <a:ext cx="74168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Times New Roman" pitchFamily="18" charset="0"/>
              </a:rPr>
              <a:t>Построение единого информационного образовательного пространства лицея  осуществляется на основе комплексного продукта системы </a:t>
            </a:r>
            <a:r>
              <a:rPr lang="en-US" altLang="ru-RU" sz="2400" b="1" i="1">
                <a:latin typeface="Times New Roman" pitchFamily="18" charset="0"/>
              </a:rPr>
              <a:t>NetSchool</a:t>
            </a:r>
            <a:endParaRPr lang="ru-RU" altLang="ru-RU" sz="2400" b="1" i="1">
              <a:latin typeface="Times New Roman" pitchFamily="18" charset="0"/>
            </a:endParaRPr>
          </a:p>
        </p:txBody>
      </p:sp>
      <p:grpSp>
        <p:nvGrpSpPr>
          <p:cNvPr id="19459" name="Group 36"/>
          <p:cNvGrpSpPr>
            <a:grpSpLocks/>
          </p:cNvGrpSpPr>
          <p:nvPr/>
        </p:nvGrpSpPr>
        <p:grpSpPr bwMode="auto">
          <a:xfrm>
            <a:off x="1692275" y="2470150"/>
            <a:ext cx="5775325" cy="3551238"/>
            <a:chOff x="2381" y="1434"/>
            <a:chExt cx="3243" cy="2124"/>
          </a:xfrm>
        </p:grpSpPr>
        <p:sp>
          <p:nvSpPr>
            <p:cNvPr id="19460" name="Rectangle 7"/>
            <p:cNvSpPr>
              <a:spLocks noChangeArrowheads="1"/>
            </p:cNvSpPr>
            <p:nvPr/>
          </p:nvSpPr>
          <p:spPr bwMode="auto">
            <a:xfrm>
              <a:off x="3257" y="1585"/>
              <a:ext cx="1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19461" name="Rectangle 8"/>
            <p:cNvSpPr>
              <a:spLocks noChangeArrowheads="1"/>
            </p:cNvSpPr>
            <p:nvPr/>
          </p:nvSpPr>
          <p:spPr bwMode="auto">
            <a:xfrm>
              <a:off x="3377" y="1645"/>
              <a:ext cx="1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/>
              <a:endParaRPr lang="ru-RU" altLang="ru-RU">
                <a:latin typeface="Times New Roman" pitchFamily="18" charset="0"/>
              </a:endParaRPr>
            </a:p>
          </p:txBody>
        </p:sp>
        <p:pic>
          <p:nvPicPr>
            <p:cNvPr id="19462" name="Picture 10" descr="0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" y="1434"/>
              <a:ext cx="3176" cy="2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3" name="Text Box 11"/>
            <p:cNvSpPr txBox="1">
              <a:spLocks noChangeArrowheads="1"/>
            </p:cNvSpPr>
            <p:nvPr/>
          </p:nvSpPr>
          <p:spPr bwMode="auto">
            <a:xfrm>
              <a:off x="2608" y="1815"/>
              <a:ext cx="68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Преподаватели</a:t>
              </a:r>
            </a:p>
          </p:txBody>
        </p:sp>
        <p:sp>
          <p:nvSpPr>
            <p:cNvPr id="19464" name="Text Box 12"/>
            <p:cNvSpPr txBox="1">
              <a:spLocks noChangeArrowheads="1"/>
            </p:cNvSpPr>
            <p:nvPr/>
          </p:nvSpPr>
          <p:spPr bwMode="auto">
            <a:xfrm>
              <a:off x="2659" y="2341"/>
              <a:ext cx="553" cy="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Учащиеся</a:t>
              </a:r>
            </a:p>
          </p:txBody>
        </p:sp>
        <p:sp>
          <p:nvSpPr>
            <p:cNvPr id="19465" name="Text Box 13"/>
            <p:cNvSpPr txBox="1">
              <a:spLocks noChangeArrowheads="1"/>
            </p:cNvSpPr>
            <p:nvPr/>
          </p:nvSpPr>
          <p:spPr bwMode="auto">
            <a:xfrm>
              <a:off x="2679" y="2840"/>
              <a:ext cx="636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Родители</a:t>
              </a:r>
            </a:p>
          </p:txBody>
        </p:sp>
        <p:sp>
          <p:nvSpPr>
            <p:cNvPr id="19466" name="Text Box 14"/>
            <p:cNvSpPr txBox="1">
              <a:spLocks noChangeArrowheads="1"/>
            </p:cNvSpPr>
            <p:nvPr/>
          </p:nvSpPr>
          <p:spPr bwMode="auto">
            <a:xfrm>
              <a:off x="3742" y="1525"/>
              <a:ext cx="590" cy="1049"/>
            </a:xfrm>
            <a:prstGeom prst="rect">
              <a:avLst/>
            </a:prstGeom>
            <a:noFill/>
            <a:ln w="9525">
              <a:solidFill>
                <a:srgbClr val="FFCC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900" b="1">
                  <a:solidFill>
                    <a:schemeClr val="accent2"/>
                  </a:solidFill>
                  <a:latin typeface="Arial" charset="0"/>
                </a:rPr>
                <a:t>Сервер </a:t>
              </a:r>
              <a:br>
                <a:rPr lang="ru-RU" altLang="ru-RU" sz="900" b="1">
                  <a:solidFill>
                    <a:schemeClr val="accent2"/>
                  </a:solidFill>
                  <a:latin typeface="Arial" charset="0"/>
                </a:rPr>
              </a:br>
              <a:r>
                <a:rPr lang="en-US" altLang="ru-RU" sz="900" b="1">
                  <a:solidFill>
                    <a:schemeClr val="accent2"/>
                  </a:solidFill>
                </a:rPr>
                <a:t>NetSchool</a:t>
              </a:r>
              <a:r>
                <a:rPr lang="ru-RU" altLang="ru-RU" sz="900" b="1">
                  <a:solidFill>
                    <a:schemeClr val="accent2"/>
                  </a:solidFill>
                  <a:latin typeface="Arial" charset="0"/>
                </a:rPr>
                <a:t> в </a:t>
              </a:r>
              <a:r>
                <a:rPr lang="ru-RU" altLang="ru-RU" sz="900" b="1" u="sng">
                  <a:solidFill>
                    <a:schemeClr val="accent2"/>
                  </a:solidFill>
                  <a:latin typeface="Arial" charset="0"/>
                </a:rPr>
                <a:t>лицее</a:t>
              </a: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ru-RU" altLang="ru-RU" sz="900" b="1" u="sng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19467" name="Text Box 15"/>
            <p:cNvSpPr txBox="1">
              <a:spLocks noChangeArrowheads="1"/>
            </p:cNvSpPr>
            <p:nvPr/>
          </p:nvSpPr>
          <p:spPr bwMode="auto">
            <a:xfrm>
              <a:off x="4066" y="3177"/>
              <a:ext cx="635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50000"/>
                </a:lnSpc>
                <a:spcBef>
                  <a:spcPct val="50000"/>
                </a:spcBef>
              </a:pPr>
              <a:r>
                <a:rPr lang="ru-RU" altLang="ru-RU" sz="800" b="1">
                  <a:solidFill>
                    <a:srgbClr val="FF9933"/>
                  </a:solidFill>
                  <a:latin typeface="Arial" charset="0"/>
                </a:rPr>
                <a:t>Сервер</a:t>
              </a:r>
            </a:p>
            <a:p>
              <a:pPr eaLnBrk="1" hangingPunct="1">
                <a:lnSpc>
                  <a:spcPct val="50000"/>
                </a:lnSpc>
                <a:spcBef>
                  <a:spcPct val="50000"/>
                </a:spcBef>
              </a:pPr>
              <a:r>
                <a:rPr lang="ru-RU" altLang="ru-RU" sz="800" b="1">
                  <a:solidFill>
                    <a:srgbClr val="FF9933"/>
                  </a:solidFill>
                  <a:latin typeface="Arial" charset="0"/>
                </a:rPr>
                <a:t>Управления</a:t>
              </a:r>
              <a:r>
                <a:rPr lang="ru-RU" altLang="ru-RU" sz="800">
                  <a:solidFill>
                    <a:srgbClr val="FF9933"/>
                  </a:solidFill>
                  <a:latin typeface="Arial" charset="0"/>
                </a:rPr>
                <a:t> </a:t>
              </a:r>
            </a:p>
            <a:p>
              <a:pPr eaLnBrk="1" hangingPunct="1">
                <a:lnSpc>
                  <a:spcPct val="50000"/>
                </a:lnSpc>
                <a:spcBef>
                  <a:spcPct val="50000"/>
                </a:spcBef>
              </a:pPr>
              <a:r>
                <a:rPr lang="ru-RU" altLang="ru-RU" sz="800" b="1">
                  <a:solidFill>
                    <a:srgbClr val="FF9933"/>
                  </a:solidFill>
                  <a:latin typeface="Arial" charset="0"/>
                </a:rPr>
                <a:t>образования</a:t>
              </a:r>
            </a:p>
          </p:txBody>
        </p:sp>
        <p:sp>
          <p:nvSpPr>
            <p:cNvPr id="19468" name="Line 16"/>
            <p:cNvSpPr>
              <a:spLocks noChangeShapeType="1"/>
            </p:cNvSpPr>
            <p:nvPr/>
          </p:nvSpPr>
          <p:spPr bwMode="auto">
            <a:xfrm rot="-614646">
              <a:off x="3470" y="1877"/>
              <a:ext cx="192" cy="192"/>
            </a:xfrm>
            <a:prstGeom prst="line">
              <a:avLst/>
            </a:prstGeom>
            <a:noFill/>
            <a:ln w="1905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9" name="Line 17"/>
            <p:cNvSpPr>
              <a:spLocks noChangeShapeType="1"/>
            </p:cNvSpPr>
            <p:nvPr/>
          </p:nvSpPr>
          <p:spPr bwMode="auto">
            <a:xfrm rot="1030052">
              <a:off x="3404" y="2250"/>
              <a:ext cx="247" cy="1"/>
            </a:xfrm>
            <a:prstGeom prst="line">
              <a:avLst/>
            </a:prstGeom>
            <a:noFill/>
            <a:ln w="1905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0" name="Line 18"/>
            <p:cNvSpPr>
              <a:spLocks noChangeShapeType="1"/>
            </p:cNvSpPr>
            <p:nvPr/>
          </p:nvSpPr>
          <p:spPr bwMode="auto">
            <a:xfrm flipH="1">
              <a:off x="3422" y="2441"/>
              <a:ext cx="275" cy="165"/>
            </a:xfrm>
            <a:prstGeom prst="line">
              <a:avLst/>
            </a:prstGeom>
            <a:noFill/>
            <a:ln w="1905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1" name="Line 19"/>
            <p:cNvSpPr>
              <a:spLocks noChangeShapeType="1"/>
            </p:cNvSpPr>
            <p:nvPr/>
          </p:nvSpPr>
          <p:spPr bwMode="auto">
            <a:xfrm rot="20277407" flipH="1">
              <a:off x="3515" y="2701"/>
              <a:ext cx="275" cy="164"/>
            </a:xfrm>
            <a:prstGeom prst="line">
              <a:avLst/>
            </a:prstGeom>
            <a:noFill/>
            <a:ln w="1905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2" name="Line 20"/>
            <p:cNvSpPr>
              <a:spLocks noChangeShapeType="1"/>
            </p:cNvSpPr>
            <p:nvPr/>
          </p:nvSpPr>
          <p:spPr bwMode="auto">
            <a:xfrm>
              <a:off x="4344" y="2205"/>
              <a:ext cx="260" cy="0"/>
            </a:xfrm>
            <a:prstGeom prst="line">
              <a:avLst/>
            </a:prstGeom>
            <a:noFill/>
            <a:ln w="76200">
              <a:solidFill>
                <a:srgbClr val="6699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3" name="Line 21"/>
            <p:cNvSpPr>
              <a:spLocks noChangeShapeType="1"/>
            </p:cNvSpPr>
            <p:nvPr/>
          </p:nvSpPr>
          <p:spPr bwMode="auto">
            <a:xfrm>
              <a:off x="2666" y="2130"/>
              <a:ext cx="138" cy="0"/>
            </a:xfrm>
            <a:prstGeom prst="line">
              <a:avLst/>
            </a:prstGeom>
            <a:noFill/>
            <a:ln w="38100">
              <a:solidFill>
                <a:srgbClr val="6699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4" name="Line 22"/>
            <p:cNvSpPr>
              <a:spLocks noChangeShapeType="1"/>
            </p:cNvSpPr>
            <p:nvPr/>
          </p:nvSpPr>
          <p:spPr bwMode="auto">
            <a:xfrm>
              <a:off x="2666" y="2467"/>
              <a:ext cx="138" cy="1"/>
            </a:xfrm>
            <a:prstGeom prst="line">
              <a:avLst/>
            </a:prstGeom>
            <a:noFill/>
            <a:ln w="38100">
              <a:solidFill>
                <a:srgbClr val="6699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5" name="Line 23"/>
            <p:cNvSpPr>
              <a:spLocks noChangeShapeType="1"/>
            </p:cNvSpPr>
            <p:nvPr/>
          </p:nvSpPr>
          <p:spPr bwMode="auto">
            <a:xfrm>
              <a:off x="2659" y="2804"/>
              <a:ext cx="137" cy="1"/>
            </a:xfrm>
            <a:prstGeom prst="line">
              <a:avLst/>
            </a:prstGeom>
            <a:noFill/>
            <a:ln w="38100">
              <a:solidFill>
                <a:srgbClr val="6699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6" name="Text Box 24"/>
            <p:cNvSpPr txBox="1">
              <a:spLocks noChangeArrowheads="1"/>
            </p:cNvSpPr>
            <p:nvPr/>
          </p:nvSpPr>
          <p:spPr bwMode="auto">
            <a:xfrm rot="-5400000">
              <a:off x="2156" y="2160"/>
              <a:ext cx="768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УЧЕБНЫЕ КУРСЫ</a:t>
              </a:r>
            </a:p>
          </p:txBody>
        </p:sp>
        <p:sp>
          <p:nvSpPr>
            <p:cNvPr id="19477" name="Text Box 25"/>
            <p:cNvSpPr txBox="1">
              <a:spLocks noChangeArrowheads="1"/>
            </p:cNvSpPr>
            <p:nvPr/>
          </p:nvSpPr>
          <p:spPr bwMode="auto">
            <a:xfrm>
              <a:off x="4831" y="1525"/>
              <a:ext cx="793" cy="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Электронный классный журнал</a:t>
              </a:r>
            </a:p>
          </p:txBody>
        </p:sp>
        <p:sp>
          <p:nvSpPr>
            <p:cNvPr id="19478" name="Text Box 26"/>
            <p:cNvSpPr txBox="1">
              <a:spLocks noChangeArrowheads="1"/>
            </p:cNvSpPr>
            <p:nvPr/>
          </p:nvSpPr>
          <p:spPr bwMode="auto">
            <a:xfrm>
              <a:off x="4831" y="1887"/>
              <a:ext cx="635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Календарно-тематические планы</a:t>
              </a:r>
            </a:p>
          </p:txBody>
        </p:sp>
        <p:sp>
          <p:nvSpPr>
            <p:cNvPr id="19479" name="Text Box 27"/>
            <p:cNvSpPr txBox="1">
              <a:spLocks noChangeArrowheads="1"/>
            </p:cNvSpPr>
            <p:nvPr/>
          </p:nvSpPr>
          <p:spPr bwMode="auto">
            <a:xfrm>
              <a:off x="4831" y="1751"/>
              <a:ext cx="623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Расписание</a:t>
              </a:r>
            </a:p>
          </p:txBody>
        </p:sp>
        <p:sp>
          <p:nvSpPr>
            <p:cNvPr id="19480" name="Text Box 28"/>
            <p:cNvSpPr txBox="1">
              <a:spLocks noChangeArrowheads="1"/>
            </p:cNvSpPr>
            <p:nvPr/>
          </p:nvSpPr>
          <p:spPr bwMode="auto">
            <a:xfrm>
              <a:off x="4877" y="3067"/>
              <a:ext cx="634" cy="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Нормативная документация</a:t>
              </a:r>
            </a:p>
          </p:txBody>
        </p:sp>
        <p:sp>
          <p:nvSpPr>
            <p:cNvPr id="19481" name="Text Box 29"/>
            <p:cNvSpPr txBox="1">
              <a:spLocks noChangeArrowheads="1"/>
            </p:cNvSpPr>
            <p:nvPr/>
          </p:nvSpPr>
          <p:spPr bwMode="auto">
            <a:xfrm>
              <a:off x="4922" y="3339"/>
              <a:ext cx="526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Отчеты</a:t>
              </a:r>
            </a:p>
          </p:txBody>
        </p:sp>
        <p:sp>
          <p:nvSpPr>
            <p:cNvPr id="19482" name="Text Box 30"/>
            <p:cNvSpPr txBox="1">
              <a:spLocks noChangeArrowheads="1"/>
            </p:cNvSpPr>
            <p:nvPr/>
          </p:nvSpPr>
          <p:spPr bwMode="auto">
            <a:xfrm>
              <a:off x="4876" y="2795"/>
              <a:ext cx="573" cy="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Учебные курсы</a:t>
              </a:r>
            </a:p>
          </p:txBody>
        </p:sp>
        <p:sp>
          <p:nvSpPr>
            <p:cNvPr id="19483" name="Text Box 31"/>
            <p:cNvSpPr txBox="1">
              <a:spLocks noChangeArrowheads="1"/>
            </p:cNvSpPr>
            <p:nvPr/>
          </p:nvSpPr>
          <p:spPr bwMode="auto">
            <a:xfrm>
              <a:off x="4654" y="2522"/>
              <a:ext cx="449" cy="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База данных лицея</a:t>
              </a:r>
            </a:p>
          </p:txBody>
        </p:sp>
        <p:sp>
          <p:nvSpPr>
            <p:cNvPr id="19484" name="Text Box 32"/>
            <p:cNvSpPr txBox="1">
              <a:spLocks noChangeArrowheads="1"/>
            </p:cNvSpPr>
            <p:nvPr/>
          </p:nvSpPr>
          <p:spPr bwMode="auto">
            <a:xfrm>
              <a:off x="5027" y="2504"/>
              <a:ext cx="597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0800" bIns="10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Почта, форум, объявления</a:t>
              </a:r>
            </a:p>
          </p:txBody>
        </p:sp>
        <p:sp>
          <p:nvSpPr>
            <p:cNvPr id="19485" name="Text Box 33"/>
            <p:cNvSpPr txBox="1">
              <a:spLocks noChangeArrowheads="1"/>
            </p:cNvSpPr>
            <p:nvPr/>
          </p:nvSpPr>
          <p:spPr bwMode="auto">
            <a:xfrm>
              <a:off x="2381" y="1434"/>
              <a:ext cx="774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ru-RU" altLang="ru-RU" sz="800" b="1">
                  <a:solidFill>
                    <a:schemeClr val="accent2"/>
                  </a:solidFill>
                  <a:latin typeface="Arial" charset="0"/>
                </a:rPr>
                <a:t>Администрация лицея</a:t>
              </a:r>
            </a:p>
          </p:txBody>
        </p:sp>
        <p:sp>
          <p:nvSpPr>
            <p:cNvPr id="19486" name="Line 34"/>
            <p:cNvSpPr>
              <a:spLocks noChangeShapeType="1"/>
            </p:cNvSpPr>
            <p:nvPr/>
          </p:nvSpPr>
          <p:spPr bwMode="auto">
            <a:xfrm>
              <a:off x="3969" y="2619"/>
              <a:ext cx="0" cy="357"/>
            </a:xfrm>
            <a:prstGeom prst="line">
              <a:avLst/>
            </a:prstGeom>
            <a:noFill/>
            <a:ln w="19050">
              <a:solidFill>
                <a:srgbClr val="FBD92D"/>
              </a:solidFill>
              <a:prstDash val="dash"/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ru-RU"/>
            </a:p>
          </p:txBody>
        </p:sp>
        <p:pic>
          <p:nvPicPr>
            <p:cNvPr id="19487" name="Picture 35" descr="logo_NS_120x12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6" y="2341"/>
              <a:ext cx="194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3263" y="512763"/>
            <a:ext cx="4103687" cy="3168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7625" y="1989138"/>
            <a:ext cx="4402138" cy="3311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0938" y="3630613"/>
            <a:ext cx="3452812" cy="2709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8138" y="503238"/>
            <a:ext cx="1685925" cy="1724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900113" y="692150"/>
            <a:ext cx="74168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Цель развития лицея №33 - </a:t>
            </a:r>
            <a:r>
              <a:rPr lang="ru-RU" alt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личности ребенка (младшего школьника, подростка)  в адекватных для него условиях.</a:t>
            </a:r>
            <a:r>
              <a:rPr lang="ru-RU" altLang="ru-RU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endParaRPr lang="ru-RU" altLang="ru-RU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2400" b="1" i="1">
                <a:latin typeface="Times New Roman" pitchFamily="18" charset="0"/>
                <a:cs typeface="Times New Roman" pitchFamily="18" charset="0"/>
              </a:rPr>
              <a:t>Главным звеном  в содержании образования, определяющим индивидуальность лицея, является </a:t>
            </a:r>
            <a:r>
              <a:rPr lang="ru-RU" alt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непрерывного изучения информатики. </a:t>
            </a:r>
            <a:endParaRPr lang="ru-RU" altLang="ru-RU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538" y="4308475"/>
            <a:ext cx="2592387" cy="1944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150" y="3500438"/>
            <a:ext cx="1990725" cy="278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9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225" y="4308475"/>
            <a:ext cx="2611438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1000125" y="642938"/>
            <a:ext cx="6913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 i="1">
                <a:latin typeface="Times New Roman" pitchFamily="18" charset="0"/>
                <a:cs typeface="Times New Roman" pitchFamily="18" charset="0"/>
              </a:rPr>
              <a:t>Лицейская модель непрерывного изучения информатики представлена двумя взаимосвязанными и взаимно дополняющими друг друга системами:</a:t>
            </a: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6549" y="2212598"/>
            <a:ext cx="5040560" cy="13630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непрерывного изучения информатики и ИКТ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3717032"/>
            <a:ext cx="5040560" cy="136815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  непрерывного дополнительного образования по информатике   и ИКТ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6938" y="3265488"/>
            <a:ext cx="36750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+mn-lt"/>
                <a:cs typeface="+mn-cs"/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1285875" y="2143125"/>
            <a:ext cx="6643688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Раннее ознакомление обучающихся с предметом информатики;</a:t>
            </a:r>
          </a:p>
          <a:p>
            <a:pPr algn="just" eaLnBrk="1" hangingPunct="1">
              <a:buFont typeface="Arial" charset="0"/>
              <a:buChar char="•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Формирование глубоких и прочных знаний по информатике; </a:t>
            </a:r>
          </a:p>
          <a:p>
            <a:pPr algn="just" eaLnBrk="1" hangingPunct="1">
              <a:buFont typeface="Arial" charset="0"/>
              <a:buChar char="•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Профилизация обучения старшеклассников по информационно-технологическому профилю; </a:t>
            </a:r>
          </a:p>
          <a:p>
            <a:pPr algn="just" eaLnBrk="1" hangingPunct="1">
              <a:buFont typeface="Arial" charset="0"/>
              <a:buChar char="•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Профориентация учащихся, подготовка к практической деятельности, выработка умений использования компьютера при решении задач прикладного характера;</a:t>
            </a:r>
          </a:p>
          <a:p>
            <a:pPr algn="just" eaLnBrk="1" hangingPunct="1">
              <a:buFont typeface="Arial" charset="0"/>
              <a:buChar char="•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Повышение качества общего образования обучающихся через овладение ИКТ.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675069"/>
            <a:ext cx="6192688" cy="132517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Система непрерывного изучения информатики и ИКТ 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928670"/>
            <a:ext cx="7200799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 – пропедевтика (внеурочная деятельность)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4998306" y="1501144"/>
            <a:ext cx="1512167" cy="365170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классы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586288" y="1668463"/>
            <a:ext cx="355600" cy="15875"/>
          </a:xfrm>
          <a:prstGeom prst="straightConnector1">
            <a:avLst/>
          </a:prstGeom>
          <a:ln w="38100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Блок-схема: альтернативный процесс 33"/>
          <p:cNvSpPr/>
          <p:nvPr/>
        </p:nvSpPr>
        <p:spPr>
          <a:xfrm>
            <a:off x="2955710" y="1486061"/>
            <a:ext cx="1584175" cy="365170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классы</a:t>
            </a:r>
          </a:p>
        </p:txBody>
      </p:sp>
      <p:sp>
        <p:nvSpPr>
          <p:cNvPr id="24586" name="TextBox 36"/>
          <p:cNvSpPr txBox="1">
            <a:spLocks noChangeArrowheads="1"/>
          </p:cNvSpPr>
          <p:nvPr/>
        </p:nvSpPr>
        <p:spPr bwMode="auto">
          <a:xfrm>
            <a:off x="2071688" y="46529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eaLnBrk="1" hangingPunct="1"/>
            <a:endParaRPr lang="ru-RU" altLang="ru-RU">
              <a:latin typeface="Aria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8688" y="4221163"/>
            <a:ext cx="7215187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45243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Информатика имеет  два направления: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Развитие мышления (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логического,  алгоритмического, системного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);  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Освоение практики работы на компьютере.  </a:t>
            </a:r>
          </a:p>
        </p:txBody>
      </p:sp>
      <p:pic>
        <p:nvPicPr>
          <p:cNvPr id="13" name="Рисунок 12" descr="C:\Documents and Settings\user_2\Рабочий стол\Стенд\P106077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1763" y="2076450"/>
            <a:ext cx="2671762" cy="1909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C:\Users\user\Desktop\УО\P106032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0625" y="2044700"/>
            <a:ext cx="3041650" cy="1909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928688" y="116632"/>
            <a:ext cx="7315720" cy="6441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непрерывного изучения информатики</a:t>
            </a: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805403" y="1472085"/>
            <a:ext cx="1606357" cy="365170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классы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2484438" y="1655763"/>
            <a:ext cx="471487" cy="0"/>
          </a:xfrm>
          <a:prstGeom prst="straightConnector1">
            <a:avLst/>
          </a:prstGeom>
          <a:ln w="38100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Блок-схема: альтернативный процесс 17"/>
          <p:cNvSpPr/>
          <p:nvPr/>
        </p:nvSpPr>
        <p:spPr>
          <a:xfrm>
            <a:off x="6804248" y="1501144"/>
            <a:ext cx="1512167" cy="365170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классы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510338" y="1684338"/>
            <a:ext cx="325437" cy="0"/>
          </a:xfrm>
          <a:prstGeom prst="straightConnector1">
            <a:avLst/>
          </a:prstGeom>
          <a:ln w="38100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10000">
        <p:cut/>
      </p:transition>
    </mc:Choice>
    <mc:Fallback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642918"/>
            <a:ext cx="8436641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 – углублённое изучение информатики</a:t>
            </a: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331640" y="1241160"/>
            <a:ext cx="2312236" cy="506336"/>
          </a:xfrm>
          <a:prstGeom prst="flowChartAlternateProcess">
            <a:avLst/>
          </a:prstGeom>
          <a:solidFill>
            <a:srgbClr val="B2B2B2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классы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ч.)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572132" y="1214422"/>
            <a:ext cx="2312236" cy="506336"/>
          </a:xfrm>
          <a:prstGeom prst="flowChartAlternateProcess">
            <a:avLst/>
          </a:prstGeom>
          <a:solidFill>
            <a:srgbClr val="B2B2B2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классы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(3 ч.)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254880" y="2137461"/>
            <a:ext cx="2312236" cy="506336"/>
          </a:xfrm>
          <a:prstGeom prst="flowChartAlternateProcess">
            <a:avLst/>
          </a:prstGeom>
          <a:solidFill>
            <a:srgbClr val="B2B2B2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классы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(3 ч.)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281034" y="2924944"/>
            <a:ext cx="2312236" cy="506336"/>
          </a:xfrm>
          <a:prstGeom prst="flowChartAlternateProcess">
            <a:avLst/>
          </a:prstGeom>
          <a:solidFill>
            <a:srgbClr val="B2B2B2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классы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(3 ч.)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2411413" y="1762125"/>
            <a:ext cx="1685925" cy="350838"/>
          </a:xfrm>
          <a:prstGeom prst="straightConnector1">
            <a:avLst/>
          </a:prstGeom>
          <a:ln w="28575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4932363" y="1720850"/>
            <a:ext cx="1419225" cy="392113"/>
          </a:xfrm>
          <a:prstGeom prst="straightConnector1">
            <a:avLst/>
          </a:prstGeom>
          <a:ln w="28575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643313" y="1466850"/>
            <a:ext cx="1865312" cy="0"/>
          </a:xfrm>
          <a:prstGeom prst="straightConnector1">
            <a:avLst/>
          </a:prstGeom>
          <a:ln w="28575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411663" y="2643188"/>
            <a:ext cx="0" cy="285750"/>
          </a:xfrm>
          <a:prstGeom prst="straightConnector1">
            <a:avLst/>
          </a:prstGeom>
          <a:ln w="28575">
            <a:solidFill>
              <a:srgbClr val="96969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ая выноска 34"/>
          <p:cNvSpPr/>
          <p:nvPr/>
        </p:nvSpPr>
        <p:spPr>
          <a:xfrm>
            <a:off x="6012160" y="1948371"/>
            <a:ext cx="2144025" cy="1984685"/>
          </a:xfrm>
          <a:prstGeom prst="wedgeRectCallout">
            <a:avLst>
              <a:gd name="adj1" fmla="val -20499"/>
              <a:gd name="adj2" fmla="val 57673"/>
            </a:avLst>
          </a:prstGeom>
          <a:solidFill>
            <a:srgbClr val="C0C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5622" name="TextBox 36"/>
          <p:cNvSpPr txBox="1">
            <a:spLocks noChangeArrowheads="1"/>
          </p:cNvSpPr>
          <p:nvPr/>
        </p:nvSpPr>
        <p:spPr bwMode="auto">
          <a:xfrm>
            <a:off x="6030913" y="2095500"/>
            <a:ext cx="208756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Предпрофильные курсы</a:t>
            </a:r>
          </a:p>
          <a:p>
            <a:pPr eaLnBrk="1" hangingPunct="1"/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(поддержка профиля)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 «Математические основы информатики».</a:t>
            </a:r>
          </a:p>
          <a:p>
            <a:pPr eaLnBrk="1" hangingPunct="1">
              <a:buFont typeface="Arial" charset="0"/>
              <a:buChar char="•"/>
            </a:pPr>
            <a:endParaRPr lang="ru-RU" alt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79" name="TextBox 21"/>
          <p:cNvSpPr txBox="1">
            <a:spLocks noChangeArrowheads="1"/>
          </p:cNvSpPr>
          <p:nvPr/>
        </p:nvSpPr>
        <p:spPr bwMode="auto">
          <a:xfrm>
            <a:off x="939800" y="3836988"/>
            <a:ext cx="721677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Выпускник 9 класса имеет сформированные </a:t>
            </a:r>
          </a:p>
          <a:p>
            <a:pPr>
              <a:defRPr/>
            </a:pPr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знания  по  4 содержательным линиям: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Арифметические и логические основы ЭВМ;</a:t>
            </a:r>
          </a:p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2. Основы программирования на языке</a:t>
            </a:r>
            <a:r>
              <a:rPr lang="ru-RU" sz="1600" dirty="0"/>
              <a:t>(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или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Паскаль);</a:t>
            </a:r>
          </a:p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3. Основы объектно-ориентированного программирования LAZARUS;</a:t>
            </a:r>
          </a:p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4. Основы технологии 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алгоритмизации, 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Norton Commander</a:t>
            </a:r>
            <a:r>
              <a:rPr lang="ru-RU" sz="1600" b="1" dirty="0"/>
              <a:t>. </a:t>
            </a:r>
          </a:p>
          <a:p>
            <a:pPr algn="just">
              <a:defRPr/>
            </a:pPr>
            <a:r>
              <a:rPr lang="ru-RU" sz="1600" dirty="0"/>
              <a:t>5. 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фисные приложения (текстовый и графический редактор, электронные таблицы, система управления базами данных)  в двух операционных системах: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Linux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179388" algn="just">
              <a:defRPr/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3" y="2112963"/>
            <a:ext cx="2298700" cy="1724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905272" y="102072"/>
            <a:ext cx="7315720" cy="6441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непрерывного изучения информатики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5610225" y="2643188"/>
            <a:ext cx="401638" cy="603250"/>
          </a:xfrm>
          <a:prstGeom prst="straightConnector1">
            <a:avLst/>
          </a:prstGeom>
          <a:ln w="28575">
            <a:solidFill>
              <a:srgbClr val="808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ая выноска 13"/>
          <p:cNvSpPr/>
          <p:nvPr/>
        </p:nvSpPr>
        <p:spPr>
          <a:xfrm>
            <a:off x="5657512" y="1916832"/>
            <a:ext cx="2592288" cy="3024336"/>
          </a:xfrm>
          <a:prstGeom prst="wedgeRectCallout">
            <a:avLst/>
          </a:prstGeom>
          <a:solidFill>
            <a:srgbClr val="C0C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642918"/>
            <a:ext cx="857256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 – профильное  изучение информатики</a:t>
            </a: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4920640" y="1178703"/>
            <a:ext cx="2214578" cy="571504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 класс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(4 ч.)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835696" y="1178703"/>
            <a:ext cx="2214578" cy="568822"/>
          </a:xfrm>
          <a:prstGeom prst="flowChartAlternateProcess">
            <a:avLst/>
          </a:prstGeom>
          <a:solidFill>
            <a:srgbClr val="C0C0C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 класс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(4 ч.)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4113213" y="1462088"/>
            <a:ext cx="714375" cy="0"/>
          </a:xfrm>
          <a:prstGeom prst="straightConnector1">
            <a:avLst/>
          </a:prstGeom>
          <a:ln w="28575">
            <a:solidFill>
              <a:srgbClr val="96969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7" name="TextBox 11"/>
          <p:cNvSpPr txBox="1">
            <a:spLocks noChangeArrowheads="1"/>
          </p:cNvSpPr>
          <p:nvPr/>
        </p:nvSpPr>
        <p:spPr bwMode="auto">
          <a:xfrm>
            <a:off x="5657850" y="1955800"/>
            <a:ext cx="2520950" cy="304641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600" b="1" i="1">
                <a:latin typeface="Times New Roman" pitchFamily="18" charset="0"/>
                <a:cs typeface="Times New Roman" pitchFamily="18" charset="0"/>
              </a:rPr>
              <a:t>Элективные курсы </a:t>
            </a:r>
            <a:endParaRPr lang="ru-RU" altLang="ru-RU" sz="16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1600" b="1" i="1">
                <a:latin typeface="Times New Roman" pitchFamily="18" charset="0"/>
                <a:cs typeface="Times New Roman" pitchFamily="18" charset="0"/>
              </a:rPr>
              <a:t>(поддержка профиля)</a:t>
            </a:r>
            <a:endParaRPr lang="ru-RU" altLang="ru-RU" sz="16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Функции, их свойства  и графики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Математические модели при решении алгебраических и геометрических задач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 Технология создания сайтов 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 Компьютерная графика</a:t>
            </a:r>
          </a:p>
        </p:txBody>
      </p:sp>
      <p:sp>
        <p:nvSpPr>
          <p:cNvPr id="26638" name="TextBox 9"/>
          <p:cNvSpPr txBox="1">
            <a:spLocks noChangeArrowheads="1"/>
          </p:cNvSpPr>
          <p:nvPr/>
        </p:nvSpPr>
        <p:spPr bwMode="auto">
          <a:xfrm>
            <a:off x="857250" y="5072063"/>
            <a:ext cx="74120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57188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1600" b="1">
                <a:latin typeface="Times New Roman" pitchFamily="18" charset="0"/>
                <a:cs typeface="Times New Roman" pitchFamily="18" charset="0"/>
              </a:rPr>
              <a:t>На этапе профильного обучения  совершенствуются знания, умения и навыки обучающихся по содержательным линиям 2 этапа и доведение их до уровня профессиональных навыков лаборанта-программиста.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938" y="2708275"/>
            <a:ext cx="2497137" cy="1873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C:\Documents and Settings\user_2\Рабочий стол\Стенд\P1060517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276475"/>
            <a:ext cx="2401888" cy="1766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909042" y="32869"/>
            <a:ext cx="7315720" cy="6441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непрерывного изучения информатики</a:t>
            </a:r>
          </a:p>
        </p:txBody>
      </p:sp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0113" y="1627188"/>
            <a:ext cx="4895850" cy="4986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Долицейский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детей дошкольного возраста к условиям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школьной жизни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«Конструирование и компьютер»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Пропедевтический: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внеурочной деятельности: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«Мастерская знаний в информатике»;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«Супер Я в информатике»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Лицейский: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«Мир информатики»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Внелицейский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Воскресная школа «Юный информатик» при факультете информатики и управления </a:t>
            </a: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ТИ </a:t>
            </a:r>
            <a:endParaRPr lang="ru-RU" sz="14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им. А.П. Чехова (филиал) ФГБОУ ВПО «РГЭУ (РИНХ);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Участие в пилотном проекте по учебному предмету «Информатика и ИКТ» при ДГТУ для учащихся 10-11классов;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Участие в дистанционных олимпиадах  по информатике и ИКТ.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9016" y="751929"/>
            <a:ext cx="6264696" cy="8048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  непрерывного дополнительного образования по информатике   и ИКТ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1500" y="4292600"/>
            <a:ext cx="2538413" cy="171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Documents and Settings\user_2\Мои документы\Клименко\2014-2015 уч.год\Модернизация\использование моб. кабинета\SAM_6427.JPG"/>
          <p:cNvPicPr/>
          <p:nvPr/>
        </p:nvPicPr>
        <p:blipFill rotWithShape="1">
          <a:blip r:embed="rId3"/>
          <a:srcRect r="8335" b="14565"/>
          <a:stretch/>
        </p:blipFill>
        <p:spPr bwMode="auto">
          <a:xfrm>
            <a:off x="6011863" y="1700213"/>
            <a:ext cx="2249487" cy="157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2928938"/>
            <a:ext cx="2428875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6638" y="692696"/>
            <a:ext cx="7344816" cy="782120"/>
          </a:xfrm>
          <a:prstGeom prst="rect">
            <a:avLst/>
          </a:prstGeom>
          <a:solidFill>
            <a:srgbClr val="DDDDDD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 диаграмма результатов  ЕГЭ по информатике  (средний балл)</a:t>
            </a:r>
          </a:p>
        </p:txBody>
      </p:sp>
      <p:graphicFrame>
        <p:nvGraphicFramePr>
          <p:cNvPr id="28677" name="Диаграмма 4"/>
          <p:cNvGraphicFramePr>
            <a:graphicFrameLocks/>
          </p:cNvGraphicFramePr>
          <p:nvPr/>
        </p:nvGraphicFramePr>
        <p:xfrm>
          <a:off x="1065213" y="1649413"/>
          <a:ext cx="7086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r:id="rId4" imgW="7084166" imgH="4163929" progId="Excel.Chart.8">
                  <p:embed/>
                </p:oleObj>
              </mc:Choice>
              <mc:Fallback>
                <p:oleObj r:id="rId4" imgW="7084166" imgH="4163929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1649413"/>
                        <a:ext cx="7086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6325" y="1341438"/>
            <a:ext cx="6769100" cy="42465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2014-2015 учебном году: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Всероссийский игровой конкурс «КИТ-2014» - 109 участников.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Международная дистанционная олимпиада по информатике проекта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»: 2 диплома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степени,  5 дипломов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степени, 1 диплом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степени, 3 сертификата;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Городская олимпиада по информатике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им. А.П. Чехова (филиал) ФГБОУ ВПО «РГЭУ (РИНХ)» - 2 грамоты за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место и 1 грамота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место;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Общероссийская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сверхпрограммная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предметная олимпиада по информатике 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Олимпус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Осенняя сессия» - 1 диплом лауреата 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Международная дистанционная олимпиада по информатике - 10  победителей и призеров: 1 диплом за 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место, 5 дипломов за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место, 4 диплома за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место;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Городской конкурс творческих работ по информационным технологиям - 1 диплом за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место 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3567" y="836712"/>
            <a:ext cx="7776865" cy="3326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учащихся лицея по информатике и ИКТ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8168">
            <a:off x="496888" y="369888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0776">
            <a:off x="5167313" y="180975"/>
            <a:ext cx="16922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974850"/>
            <a:ext cx="16922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8405">
            <a:off x="6481763" y="334963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47327">
            <a:off x="34925" y="4598988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5244">
            <a:off x="5264150" y="4284663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21077">
            <a:off x="287338" y="2479675"/>
            <a:ext cx="16922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2854">
            <a:off x="6550025" y="4557713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4896">
            <a:off x="5487988" y="2065338"/>
            <a:ext cx="1692275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69403">
            <a:off x="2092325" y="161925"/>
            <a:ext cx="16922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Рисунок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67215">
            <a:off x="2387600" y="4319588"/>
            <a:ext cx="169227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Рисунок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6101">
            <a:off x="2119313" y="2063750"/>
            <a:ext cx="16922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Рисунок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214313"/>
            <a:ext cx="1690688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Рисунок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5089">
            <a:off x="7737475" y="695325"/>
            <a:ext cx="16922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3608" y="0"/>
            <a:ext cx="9120391" cy="3326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учащихся лицея по информатике и ИКТ</a:t>
            </a:r>
          </a:p>
        </p:txBody>
      </p:sp>
      <p:pic>
        <p:nvPicPr>
          <p:cNvPr id="30737" name="Picture 3" descr="D:\КЛИМЕНКО\САЙТ\Грамоты сканер-2014-15\153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2761">
            <a:off x="1187450" y="4202113"/>
            <a:ext cx="1728788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8" name="Picture 2" descr="D:\КЛИМЕНКО\САЙТ\Грамоты сканер-2014-15\152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4146550"/>
            <a:ext cx="1712913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9" name="Picture 4" descr="D:\КЛИМЕНКО\САЙТ\Грамоты сканер-2014-15\151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1200">
            <a:off x="6951663" y="2492375"/>
            <a:ext cx="1779587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0" name="Picture 1" descr="D:\КЛИМЕНКО\САЙТ\Грамоты сканер-2014-15\135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7362">
            <a:off x="7494588" y="4641850"/>
            <a:ext cx="1865312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Группа 4"/>
          <p:cNvGrpSpPr>
            <a:grpSpLocks/>
          </p:cNvGrpSpPr>
          <p:nvPr/>
        </p:nvGrpSpPr>
        <p:grpSpPr bwMode="auto">
          <a:xfrm>
            <a:off x="971550" y="66675"/>
            <a:ext cx="7272338" cy="576263"/>
            <a:chOff x="971315" y="67318"/>
            <a:chExt cx="7272808" cy="57606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971315" y="67318"/>
              <a:ext cx="7272808" cy="5760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596830" y="67318"/>
              <a:ext cx="5753472" cy="52369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800" b="1" i="1" dirty="0">
                  <a:solidFill>
                    <a:srgbClr val="990000"/>
                  </a:solidFill>
                  <a:latin typeface="+mn-lt"/>
                </a:rPr>
                <a:t>   </a:t>
              </a:r>
              <a:r>
                <a:rPr lang="ru-RU" sz="28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ИКТ-компетентность педагогов</a:t>
              </a:r>
            </a:p>
          </p:txBody>
        </p:sp>
      </p:grpSp>
      <p:pic>
        <p:nvPicPr>
          <p:cNvPr id="3" name="Рисунок 2" descr="C:\Documents and Settings\user_2\Рабочий стол\Стенд\2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857250"/>
            <a:ext cx="3071813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130" name="Picture 2" descr="C:\Documents and Settings\root\Рабочий стол\Новый ЕИП\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857250"/>
            <a:ext cx="2714625" cy="2071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88" y="2643188"/>
            <a:ext cx="2933700" cy="2154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750" name="TextBox 5"/>
          <p:cNvSpPr txBox="1">
            <a:spLocks noChangeArrowheads="1"/>
          </p:cNvSpPr>
          <p:nvPr/>
        </p:nvSpPr>
        <p:spPr bwMode="auto">
          <a:xfrm>
            <a:off x="714375" y="5072063"/>
            <a:ext cx="77866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 i="1">
                <a:latin typeface="Times New Roman" pitchFamily="18" charset="0"/>
                <a:cs typeface="Times New Roman" pitchFamily="18" charset="0"/>
              </a:rPr>
              <a:t>100% педагогов применяют ИКТ- технологии </a:t>
            </a:r>
          </a:p>
          <a:p>
            <a:pPr algn="ctr" eaLnBrk="1" hangingPunct="1"/>
            <a:r>
              <a:rPr lang="ru-RU" altLang="ru-RU" sz="2400" b="1" i="1">
                <a:latin typeface="Times New Roman" pitchFamily="18" charset="0"/>
                <a:cs typeface="Times New Roman" pitchFamily="18" charset="0"/>
              </a:rPr>
              <a:t>в учебно-воспитательном процессе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1619250" y="712788"/>
            <a:ext cx="6169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Обобщение и трансляция опыта инновационной работы</a:t>
            </a:r>
            <a:r>
              <a:rPr lang="ru-RU" altLang="ru-RU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7100" y="1196975"/>
            <a:ext cx="7056438" cy="403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Круглый стол «Информационные 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медиатехнологии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образовании» в рамках областной педагогической конференции «Педагогическое образование в Ростовской области: факторы развития и инструменты поддержки» - 2 педагога;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Областной семинар по проблеме «Методика применения цифровых образовательных ресурсов издательства «Экзамен-Медиа»- 4 педагога;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Областной семинар на тему «Современная информационно-развивающая среда начальной школы в свете новых ФГОС. Создание условий для самообразования и саморазвития учащихся» - 4 педагога;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Всероссийский конкурс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Видеоуроки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сети Интернет» - 1 педагог;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Подготовка победителей и призеров в городской олимпиаде по информатике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им. А.П. Чехова (филиал) ФГБОУ ВПО «РГЭУ (РИНХ)» - учителя информатики;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Городской конкурс «Лучшая авторская разработка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электронного приложения к уроку литературы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- диплом за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место (2 учителя);</a:t>
            </a:r>
          </a:p>
        </p:txBody>
      </p:sp>
      <p:pic>
        <p:nvPicPr>
          <p:cNvPr id="32772" name="Рисунок 12" descr="C:\Documents and Settings\root\Local Settings\Temporary Internet Files\Content.Word\CAM0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221163"/>
            <a:ext cx="288131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0113" y="1484313"/>
            <a:ext cx="7023100" cy="3756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научно-практической конференции «Информационные технологии в образовании г. Таганрога - 2015» 6 педагогов лицея представили свой опыт работы по следующим проблемам: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Использование ИКТ во внеурочной деятельности и в работе с родителями.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>
              <a:defRPr/>
            </a:pP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     С.А. Войтенко, учитель начальных классов.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Использование ИКТ на уроках математики в начальных классах.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А.П. Батищева, учитель начальных классов.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компетентности у обучающихся различных возрастных групп на уроках информатики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Г.А.Ересько-Гелеверя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, учитель информатики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Взаимодействие обучающегося и педагога в современном информационном пространстве.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Г.Б.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Пукас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, учитель истории.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Использование ИКТ на уроках русского языка и литературы. </a:t>
            </a:r>
          </a:p>
          <a:p>
            <a:pPr algn="just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С.А.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Атепина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, учитель русского языка и литературы.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Проектная деятельность на уроках музыки. </a:t>
            </a:r>
          </a:p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С.В.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err="1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игута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,        учитель музыки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Оксана\Desktop\02b818aafa3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4724400"/>
            <a:ext cx="2700337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796" name="TextBox 4"/>
          <p:cNvSpPr txBox="1">
            <a:spLocks noChangeArrowheads="1"/>
          </p:cNvSpPr>
          <p:nvPr/>
        </p:nvSpPr>
        <p:spPr bwMode="auto">
          <a:xfrm>
            <a:off x="1042988" y="693738"/>
            <a:ext cx="73818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МОБУ лицей № 33 является площадкой   научно-практической конференции «Информационные технологии в образовании г. Таганрога»</a:t>
            </a:r>
          </a:p>
        </p:txBody>
      </p:sp>
      <p:pic>
        <p:nvPicPr>
          <p:cNvPr id="6" name="Рисунок 5" descr="C:\Users\Оксана\Desktop\8cc39000872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1613" y="3760788"/>
            <a:ext cx="2592387" cy="2405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6504">
            <a:off x="6832600" y="4122738"/>
            <a:ext cx="1541463" cy="21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4" descr="C:\Documents and Settings\root\Рабочий стол\Новый ЕИП\Грамоты учителей\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80857">
            <a:off x="722313" y="676275"/>
            <a:ext cx="1684337" cy="2101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57" name="Picture 5" descr="C:\Documents and Settings\root\Рабочий стол\Новый ЕИП\Грамоты учителей\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63186">
            <a:off x="2203450" y="2100263"/>
            <a:ext cx="1527175" cy="2030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61" name="Picture 9" descr="C:\Documents and Settings\root\Рабочий стол\Новый ЕИП\Грамоты учителей\14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56091">
            <a:off x="6669088" y="493713"/>
            <a:ext cx="1560512" cy="2124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63" name="Picture 11" descr="C:\Documents and Settings\root\Рабочий стол\Новый ЕИП\Грамоты учителей\16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56792">
            <a:off x="6704013" y="2243138"/>
            <a:ext cx="1460500" cy="1960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2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19252">
            <a:off x="998538" y="4111625"/>
            <a:ext cx="1500187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638" y="420688"/>
            <a:ext cx="1379537" cy="195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37674">
            <a:off x="1074738" y="2235200"/>
            <a:ext cx="1538287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Рисунок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68924">
            <a:off x="2295525" y="387350"/>
            <a:ext cx="149542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7" descr="C:\Documents and Settings\root\Рабочий стол\Новый ЕИП\Грамоты учителей\3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1188368">
            <a:off x="5057775" y="2419350"/>
            <a:ext cx="1530350" cy="1928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62" name="Picture 10" descr="C:\Documents and Settings\root\Рабочий стол\Новый ЕИП\Грамоты учителей\14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68725" y="3470275"/>
            <a:ext cx="1466850" cy="2097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29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0942">
            <a:off x="5214938" y="420688"/>
            <a:ext cx="14732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971315" y="67318"/>
            <a:ext cx="7272808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439988" y="123825"/>
            <a:ext cx="462597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ИКТ-компетентность педагогов</a:t>
            </a:r>
            <a:endParaRPr lang="ru-RU" sz="2400" dirty="0"/>
          </a:p>
        </p:txBody>
      </p:sp>
      <p:pic>
        <p:nvPicPr>
          <p:cNvPr id="34834" name="Picture 23" descr="D:\КЛИМЕНКО\САЙТ\Грамоты сканер-2014-15\76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2371725"/>
            <a:ext cx="197326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24" descr="D:\КЛИМЕНКО\САЙТ\Грамоты сканер-2014-15\75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5534025"/>
            <a:ext cx="20288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5" descr="D:\КЛИМЕНКО\САЙТ\Грамоты сканер-2014-15\159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23873">
            <a:off x="2047875" y="3681413"/>
            <a:ext cx="1547813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4" descr="D:\КЛИМЕНКО\САЙТ\Грамоты сканер-2014-15\158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1851">
            <a:off x="5313363" y="3894138"/>
            <a:ext cx="155733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мОДЕРНИЗАЦИЯ\licey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375" y="919163"/>
            <a:ext cx="7056438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Группа 2"/>
          <p:cNvGrpSpPr>
            <a:grpSpLocks/>
          </p:cNvGrpSpPr>
          <p:nvPr/>
        </p:nvGrpSpPr>
        <p:grpSpPr bwMode="auto">
          <a:xfrm>
            <a:off x="936625" y="0"/>
            <a:ext cx="7199313" cy="612775"/>
            <a:chOff x="935881" y="0"/>
            <a:chExt cx="7200800" cy="61255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935881" y="44624"/>
              <a:ext cx="7200800" cy="5679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1746" name="Прямоугольник 1"/>
            <p:cNvSpPr>
              <a:spLocks noChangeArrowheads="1"/>
            </p:cNvSpPr>
            <p:nvPr/>
          </p:nvSpPr>
          <p:spPr bwMode="auto">
            <a:xfrm>
              <a:off x="1105779" y="0"/>
              <a:ext cx="6787964" cy="583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altLang="ru-RU" sz="3200" b="1" dirty="0" smtClean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Модернизация  ЕИП лицея</a:t>
              </a:r>
            </a:p>
          </p:txBody>
        </p:sp>
      </p:grpSp>
      <p:pic>
        <p:nvPicPr>
          <p:cNvPr id="3" name="Picture 2" descr="C:\Documents and Settings\root\Рабочий стол\Новый ЕИП\Лицей №33 Информатизация\Копия P10603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000125"/>
            <a:ext cx="5857875" cy="4000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8" name="TextBox 5"/>
          <p:cNvSpPr txBox="1">
            <a:spLocks noChangeArrowheads="1"/>
          </p:cNvSpPr>
          <p:nvPr/>
        </p:nvSpPr>
        <p:spPr bwMode="auto">
          <a:xfrm>
            <a:off x="1357313" y="5072063"/>
            <a:ext cx="63579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Интерактивный программный комплекс </a:t>
            </a:r>
          </a:p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в здании начальной школы 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2"/>
          <p:cNvSpPr txBox="1">
            <a:spLocks noChangeArrowheads="1"/>
          </p:cNvSpPr>
          <p:nvPr/>
        </p:nvSpPr>
        <p:spPr bwMode="auto">
          <a:xfrm flipH="1">
            <a:off x="857250" y="5072063"/>
            <a:ext cx="7715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Arial" charset="0"/>
              </a:rPr>
              <a:t>Групповая система видеоконференцсвязи </a:t>
            </a:r>
          </a:p>
          <a:p>
            <a:pPr algn="ctr" eaLnBrk="1" hangingPunct="1"/>
            <a:r>
              <a:rPr lang="ru-RU" altLang="ru-RU" sz="2400" b="1">
                <a:latin typeface="Arial" charset="0"/>
              </a:rPr>
              <a:t>для организации сеансов синхронного дистанционного обучения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34710" y="143922"/>
            <a:ext cx="7309697" cy="5679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62113" y="144463"/>
            <a:ext cx="5251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 ЕИП лицея</a:t>
            </a:r>
          </a:p>
        </p:txBody>
      </p:sp>
      <p:pic>
        <p:nvPicPr>
          <p:cNvPr id="37895" name="Picture 8" descr="\\BIBLIOTEKA1\Users\Public\Головченко и Гречанюк\DSC00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908050"/>
            <a:ext cx="5949950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root\Рабочий стол\Новый ЕИП\Лицей №33 Информатизация\Копия P10603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857250"/>
            <a:ext cx="5689600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915" name="TextBox 3"/>
          <p:cNvSpPr txBox="1">
            <a:spLocks noChangeArrowheads="1"/>
          </p:cNvSpPr>
          <p:nvPr/>
        </p:nvSpPr>
        <p:spPr bwMode="auto">
          <a:xfrm>
            <a:off x="785813" y="5307013"/>
            <a:ext cx="7715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Кабинет информатики оснащен современными </a:t>
            </a:r>
          </a:p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ПК со встроенными моноблоками</a:t>
            </a:r>
          </a:p>
        </p:txBody>
      </p:sp>
      <p:grpSp>
        <p:nvGrpSpPr>
          <p:cNvPr id="38916" name="Группа 7"/>
          <p:cNvGrpSpPr>
            <a:grpSpLocks/>
          </p:cNvGrpSpPr>
          <p:nvPr/>
        </p:nvGrpSpPr>
        <p:grpSpPr bwMode="auto">
          <a:xfrm>
            <a:off x="936625" y="0"/>
            <a:ext cx="7199313" cy="612775"/>
            <a:chOff x="935881" y="0"/>
            <a:chExt cx="7200800" cy="61255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935881" y="44624"/>
              <a:ext cx="7200800" cy="5679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" name="Прямоугольник 1"/>
            <p:cNvSpPr>
              <a:spLocks noChangeArrowheads="1"/>
            </p:cNvSpPr>
            <p:nvPr/>
          </p:nvSpPr>
          <p:spPr bwMode="auto">
            <a:xfrm>
              <a:off x="1105779" y="0"/>
              <a:ext cx="6787964" cy="583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altLang="ru-RU" sz="3200" b="1" dirty="0" smtClean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Модернизация  ЕИП лицея</a:t>
              </a:r>
            </a:p>
          </p:txBody>
        </p:sp>
      </p:grp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:\Users\user\Documents\Приказы 2014-2015\Модернизация\ВКС 01.12.14\DSCN01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1196975"/>
            <a:ext cx="297656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Рисунок 10" descr="Описание: C:\Documents and Settings\user_2\Рабочий стол\для сайта\DSCN01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1138238"/>
            <a:ext cx="2695575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5" descr="C:\Users\user\Documents\Приказы 2014-2015\Модернизация\ВКС 15.12.2014\КВН с МОБУ СОШ № 23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3933825"/>
            <a:ext cx="3203575" cy="232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6" descr="C:\Users\user\Documents\Приказы 2014-2015\Модернизация\ВКС 22.12.14\Тренинг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3716338"/>
            <a:ext cx="3492500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"/>
          <p:cNvSpPr txBox="1">
            <a:spLocks noChangeArrowheads="1"/>
          </p:cNvSpPr>
          <p:nvPr/>
        </p:nvSpPr>
        <p:spPr bwMode="auto">
          <a:xfrm>
            <a:off x="2268538" y="677863"/>
            <a:ext cx="4032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Видеоконференцсвязь</a:t>
            </a:r>
          </a:p>
        </p:txBody>
      </p:sp>
    </p:spTree>
  </p:cSld>
  <p:clrMapOvr>
    <a:masterClrMapping/>
  </p:clrMapOvr>
  <p:transition spd="slow" advClick="0" advTm="10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Фото ИАЦ, ИБЦ\SL3803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75" y="1484313"/>
            <a:ext cx="5548313" cy="4105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0963" name="Группа 7"/>
          <p:cNvGrpSpPr>
            <a:grpSpLocks/>
          </p:cNvGrpSpPr>
          <p:nvPr/>
        </p:nvGrpSpPr>
        <p:grpSpPr bwMode="auto">
          <a:xfrm>
            <a:off x="755650" y="765175"/>
            <a:ext cx="7848600" cy="612775"/>
            <a:chOff x="935881" y="0"/>
            <a:chExt cx="7200800" cy="612552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935881" y="44624"/>
              <a:ext cx="7200800" cy="5679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7" name="Прямоугольник 1"/>
            <p:cNvSpPr>
              <a:spLocks noChangeArrowheads="1"/>
            </p:cNvSpPr>
            <p:nvPr/>
          </p:nvSpPr>
          <p:spPr bwMode="auto">
            <a:xfrm>
              <a:off x="1106289" y="0"/>
              <a:ext cx="6787162" cy="583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altLang="ru-RU" sz="3200" b="1" dirty="0" smtClean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Библиотечно-информационный центр</a:t>
              </a:r>
            </a:p>
          </p:txBody>
        </p:sp>
      </p:grp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Группа 7"/>
          <p:cNvGrpSpPr>
            <a:grpSpLocks/>
          </p:cNvGrpSpPr>
          <p:nvPr/>
        </p:nvGrpSpPr>
        <p:grpSpPr bwMode="auto">
          <a:xfrm>
            <a:off x="660400" y="625475"/>
            <a:ext cx="7993063" cy="612775"/>
            <a:chOff x="935881" y="0"/>
            <a:chExt cx="7200800" cy="61255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935881" y="44624"/>
              <a:ext cx="7200800" cy="5679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" name="Прямоугольник 1"/>
            <p:cNvSpPr>
              <a:spLocks noChangeArrowheads="1"/>
            </p:cNvSpPr>
            <p:nvPr/>
          </p:nvSpPr>
          <p:spPr bwMode="auto">
            <a:xfrm>
              <a:off x="1106069" y="0"/>
              <a:ext cx="6787487" cy="583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altLang="ru-RU" sz="3200" b="1" dirty="0" smtClean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Информационно-аналитический центр</a:t>
              </a:r>
            </a:p>
          </p:txBody>
        </p:sp>
      </p:grpSp>
      <p:pic>
        <p:nvPicPr>
          <p:cNvPr id="52227" name="Picture 3" descr="C:\Users\user\Desktop\Фото ИАЦ, ИБЦ\SL3803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304925"/>
            <a:ext cx="3240088" cy="208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0" name="Picture 6" descr="C:\Users\user\Desktop\Фото ИАЦ, ИБЦ\SL3804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2138" y="1557338"/>
            <a:ext cx="3455987" cy="237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Box 1"/>
          <p:cNvSpPr txBox="1">
            <a:spLocks noChangeArrowheads="1"/>
          </p:cNvSpPr>
          <p:nvPr/>
        </p:nvSpPr>
        <p:spPr bwMode="auto">
          <a:xfrm>
            <a:off x="800100" y="3573463"/>
            <a:ext cx="7443788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eaLnBrk="1" hangingPunct="1"/>
            <a:endParaRPr lang="ru-RU" altLang="ru-RU" sz="1400"/>
          </a:p>
          <a:p>
            <a:pPr eaLnBrk="1" hangingPunct="1"/>
            <a:endParaRPr lang="ru-RU" altLang="ru-RU" sz="1400"/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В информационно-аналитическом центре созданы и ежегодно обновляются банки лицейских ЭОР, которые насчитывают:</a:t>
            </a:r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- 400  электронных приложений к урокам, выполненных обучающимися лицея;   </a:t>
            </a:r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- 730  электронных приложений к урокам, выполненных учителями; </a:t>
            </a:r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- 350 электронных приложений к классным часам, внеклассным мероприятиям; </a:t>
            </a:r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- 93 электронных приложения к исследовательским работам обучающихся-участников лицейского научного общества «Лидер»; </a:t>
            </a:r>
          </a:p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- 28 электронных приложений к исследовательским работам обучающихся-участников экологических чтений.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Группа 7"/>
          <p:cNvGrpSpPr>
            <a:grpSpLocks/>
          </p:cNvGrpSpPr>
          <p:nvPr/>
        </p:nvGrpSpPr>
        <p:grpSpPr bwMode="auto">
          <a:xfrm>
            <a:off x="900113" y="57150"/>
            <a:ext cx="7300912" cy="612775"/>
            <a:chOff x="935881" y="0"/>
            <a:chExt cx="7200800" cy="61255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935881" y="44624"/>
              <a:ext cx="7200800" cy="5679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" name="Прямоугольник 1"/>
            <p:cNvSpPr>
              <a:spLocks noChangeArrowheads="1"/>
            </p:cNvSpPr>
            <p:nvPr/>
          </p:nvSpPr>
          <p:spPr bwMode="auto">
            <a:xfrm>
              <a:off x="1106545" y="0"/>
              <a:ext cx="6787448" cy="583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pitchFamily="34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altLang="ru-RU" sz="3200" b="1" dirty="0" smtClean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Локальная сеть лицея</a:t>
              </a:r>
            </a:p>
          </p:txBody>
        </p:sp>
      </p:grp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" t="8971" r="38522" b="7813"/>
          <a:stretch>
            <a:fillRect/>
          </a:stretch>
        </p:blipFill>
        <p:spPr bwMode="auto">
          <a:xfrm>
            <a:off x="1071563" y="669925"/>
            <a:ext cx="6913562" cy="542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620713"/>
            <a:ext cx="7315200" cy="52943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+mn-cs"/>
              </a:rPr>
              <a:t>В рамках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+mn-cs"/>
              </a:rPr>
              <a:t>реализации проекта:</a:t>
            </a:r>
            <a:r>
              <a:rPr lang="en-US" sz="2400" b="1">
                <a:solidFill>
                  <a:srgbClr val="C00000"/>
                </a:solidFill>
                <a:latin typeface="Times New Roman" pitchFamily="18" charset="0"/>
                <a:cs typeface="+mn-cs"/>
              </a:rPr>
              <a:t> 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+mn-cs"/>
            </a:endParaRP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+mn-cs"/>
              </a:rPr>
              <a:t>Оснащены компьютерной техникой все кабинеты основной и</a:t>
            </a:r>
            <a:r>
              <a:rPr lang="en-US" sz="1400" dirty="0">
                <a:latin typeface="Times New Roman" pitchFamily="18" charset="0"/>
                <a:cs typeface="+mn-cs"/>
              </a:rPr>
              <a:t> </a:t>
            </a:r>
            <a:r>
              <a:rPr lang="ru-RU" sz="1400" dirty="0">
                <a:latin typeface="Times New Roman" pitchFamily="18" charset="0"/>
                <a:cs typeface="+mn-cs"/>
              </a:rPr>
              <a:t>начальной школы;  информационно-библиотечный центр;</a:t>
            </a: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+mn-cs"/>
              </a:rPr>
              <a:t>Модернизирована внутренняя локальная сеть, объединяющая </a:t>
            </a:r>
            <a:r>
              <a:rPr lang="en-US" sz="1400" dirty="0">
                <a:latin typeface="Times New Roman" pitchFamily="18" charset="0"/>
                <a:cs typeface="+mn-cs"/>
              </a:rPr>
              <a:t> 1</a:t>
            </a:r>
            <a:r>
              <a:rPr lang="ru-RU" sz="1400" dirty="0">
                <a:latin typeface="Times New Roman" pitchFamily="18" charset="0"/>
                <a:cs typeface="+mn-cs"/>
              </a:rPr>
              <a:t>14  компьютеров.</a:t>
            </a: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Созданы условия для проведения учебных занятий в режиме онлайн (выход в Интернет): в зданиях основной и начальной школы установлена беспроводная связь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Fi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Увеличена скорость доступа к сети Интернет за счет подведения линии оптового волокна; </a:t>
            </a: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Создана интерактивная обучающая среда для педагогов и обучающихся лицея посредством системы видеоконференцсвязи для организации сеансов синхронного дистанционного обучения;</a:t>
            </a:r>
          </a:p>
          <a:p>
            <a:pPr marL="285750" indent="-285750" hangingPunct="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Проводятся учебные занятия и внеклассные мероприятия с помощью групповой системы видеоконференцсвязи с образовательными учреждениями г. Таганрога, которые являются абонентами (МОБУ СОШ №№ 6, 23, 31, МАОУ СОШ № 22);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Кабинет физики и кабинет начальных классов оборудованы мобильными  компьютерными классами;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Кабинеты физики, химии, биологии оснащены цифровым лабораторным оборудованием, которое используется для проведения занятий по предметам естественно-научного цикла.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atin typeface="Times New Roman" pitchFamily="18" charset="0"/>
                <a:cs typeface="+mn-cs"/>
              </a:rPr>
              <a:t>  </a:t>
            </a:r>
            <a:r>
              <a:rPr lang="ru-RU" sz="1400" dirty="0">
                <a:latin typeface="Times New Roman" pitchFamily="18" charset="0"/>
                <a:cs typeface="+mn-cs"/>
              </a:rPr>
              <a:t>Для ведения электронных журналов используется программный продукт </a:t>
            </a:r>
            <a:r>
              <a:rPr lang="en-US" sz="1400" dirty="0" err="1">
                <a:latin typeface="Times New Roman" pitchFamily="18" charset="0"/>
                <a:cs typeface="+mn-cs"/>
              </a:rPr>
              <a:t>NetSchool</a:t>
            </a:r>
            <a:r>
              <a:rPr lang="ru-RU" sz="1400" dirty="0">
                <a:latin typeface="Times New Roman" pitchFamily="18" charset="0"/>
                <a:cs typeface="+mn-cs"/>
              </a:rPr>
              <a:t> версии 4.60. </a:t>
            </a:r>
            <a:r>
              <a:rPr lang="en-US" sz="1400" dirty="0">
                <a:latin typeface="Times New Roman" pitchFamily="18" charset="0"/>
                <a:cs typeface="+mn-cs"/>
              </a:rPr>
              <a:t> </a:t>
            </a:r>
            <a:r>
              <a:rPr lang="ru-RU" sz="1400" dirty="0">
                <a:latin typeface="Times New Roman" pitchFamily="18" charset="0"/>
                <a:cs typeface="+mn-cs"/>
              </a:rPr>
              <a:t>  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+mn-cs"/>
              </a:rPr>
              <a:t> </a:t>
            </a:r>
            <a:r>
              <a:rPr lang="ru-RU" sz="1400" dirty="0">
                <a:latin typeface="Times New Roman" pitchFamily="18" charset="0"/>
                <a:cs typeface="+mn-cs"/>
              </a:rPr>
              <a:t> Созданы базы данных дошкольников, учащихся, учителей, выпускников, ветеранов, предметов.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+mn-cs"/>
              </a:rPr>
              <a:t>Введены расписание, нагрузка учителей по предметам, КТП.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1400" dirty="0">
                <a:latin typeface="Times New Roman" pitchFamily="18" charset="0"/>
                <a:cs typeface="+mn-cs"/>
              </a:rPr>
              <a:t>  Переведен в режим ежедневного функционирования  сайт лицея, создан форум.</a:t>
            </a:r>
          </a:p>
        </p:txBody>
      </p:sp>
    </p:spTree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2468</TotalTime>
  <Words>1516</Words>
  <Application>Microsoft Office PowerPoint</Application>
  <PresentationFormat>Экран (4:3)</PresentationFormat>
  <Paragraphs>262</Paragraphs>
  <Slides>31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1" baseType="lpstr">
      <vt:lpstr>Franklin Gothic Book</vt:lpstr>
      <vt:lpstr>Arial</vt:lpstr>
      <vt:lpstr>Constantia</vt:lpstr>
      <vt:lpstr>Brush Script MT</vt:lpstr>
      <vt:lpstr>Calibri</vt:lpstr>
      <vt:lpstr>Rage Italic</vt:lpstr>
      <vt:lpstr>Times New Roman</vt:lpstr>
      <vt:lpstr>Wingdings</vt:lpstr>
      <vt:lpstr>Кнопка</vt:lpstr>
      <vt:lpstr>Диаграмма Microsoft Excel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vgdbmc</dc:creator>
  <cp:lastModifiedBy>Windows User</cp:lastModifiedBy>
  <cp:revision>330</cp:revision>
  <dcterms:created xsi:type="dcterms:W3CDTF">2011-12-16T13:29:51Z</dcterms:created>
  <dcterms:modified xsi:type="dcterms:W3CDTF">2016-02-19T18:49:20Z</dcterms:modified>
</cp:coreProperties>
</file>